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3"/>
  </p:notesMasterIdLst>
  <p:handoutMasterIdLst>
    <p:handoutMasterId r:id="rId34"/>
  </p:handoutMasterIdLst>
  <p:sldIdLst>
    <p:sldId id="256" r:id="rId2"/>
    <p:sldId id="386" r:id="rId3"/>
    <p:sldId id="258" r:id="rId4"/>
    <p:sldId id="440" r:id="rId5"/>
    <p:sldId id="369" r:id="rId6"/>
    <p:sldId id="257" r:id="rId7"/>
    <p:sldId id="417" r:id="rId8"/>
    <p:sldId id="407" r:id="rId9"/>
    <p:sldId id="443" r:id="rId10"/>
    <p:sldId id="408" r:id="rId11"/>
    <p:sldId id="418" r:id="rId12"/>
    <p:sldId id="444" r:id="rId13"/>
    <p:sldId id="411" r:id="rId14"/>
    <p:sldId id="413" r:id="rId15"/>
    <p:sldId id="445" r:id="rId16"/>
    <p:sldId id="394" r:id="rId17"/>
    <p:sldId id="346" r:id="rId18"/>
    <p:sldId id="344" r:id="rId19"/>
    <p:sldId id="270" r:id="rId20"/>
    <p:sldId id="446" r:id="rId21"/>
    <p:sldId id="450" r:id="rId22"/>
    <p:sldId id="397" r:id="rId23"/>
    <p:sldId id="451" r:id="rId24"/>
    <p:sldId id="452" r:id="rId25"/>
    <p:sldId id="453" r:id="rId26"/>
    <p:sldId id="454" r:id="rId27"/>
    <p:sldId id="455" r:id="rId28"/>
    <p:sldId id="456" r:id="rId29"/>
    <p:sldId id="457" r:id="rId30"/>
    <p:sldId id="458" r:id="rId31"/>
    <p:sldId id="416" r:id="rId32"/>
  </p:sldIdLst>
  <p:sldSz cx="9144000" cy="6858000" type="screen4x3"/>
  <p:notesSz cx="9296400" cy="7010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27A"/>
    <a:srgbClr val="C78E44"/>
    <a:srgbClr val="9F3A0D"/>
    <a:srgbClr val="F2DAB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4" autoAdjust="0"/>
    <p:restoredTop sz="90702" autoAdjust="0"/>
  </p:normalViewPr>
  <p:slideViewPr>
    <p:cSldViewPr>
      <p:cViewPr>
        <p:scale>
          <a:sx n="83" d="100"/>
          <a:sy n="83" d="100"/>
        </p:scale>
        <p:origin x="-78" y="6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894" y="-102"/>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1" Type="http://schemas.openxmlformats.org/officeDocument/2006/relationships/oleObject" Target="http://www.ccsse.org/sense/members/reports/2012/standard_reports/decileb/sense2012_F665C79299_decbrk_AllStu.xls"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Cuesta College</c:v>
                </c:pt>
              </c:strCache>
            </c:strRef>
          </c:tx>
          <c:spPr>
            <a:solidFill>
              <a:srgbClr val="C78E44"/>
            </a:solidFill>
            <a:ln>
              <a:noFill/>
            </a:ln>
          </c:spPr>
          <c:dLbls>
            <c:spPr>
              <a:noFill/>
            </c:spPr>
            <c:txPr>
              <a:bodyPr/>
              <a:lstStyle/>
              <a:p>
                <a:pPr>
                  <a:defRPr b="0">
                    <a:solidFill>
                      <a:schemeClr val="tx1"/>
                    </a:solidFill>
                  </a:defRPr>
                </a:pPr>
                <a:endParaRPr lang="en-US"/>
              </a:p>
            </c:txPr>
            <c:dLblPos val="outEnd"/>
            <c:showVal val="1"/>
          </c:dLbls>
          <c:cat>
            <c:strRef>
              <c:f>Sheet1!$A$2:$A$3</c:f>
              <c:strCache>
                <c:ptCount val="2"/>
                <c:pt idx="0">
                  <c:v>Less than Full-Time</c:v>
                </c:pt>
                <c:pt idx="1">
                  <c:v>Full-Time</c:v>
                </c:pt>
              </c:strCache>
            </c:strRef>
          </c:cat>
          <c:val>
            <c:numRef>
              <c:f>Sheet1!$B$2:$B$3</c:f>
              <c:numCache>
                <c:formatCode>0%</c:formatCode>
                <c:ptCount val="2"/>
                <c:pt idx="0">
                  <c:v>0.23</c:v>
                </c:pt>
                <c:pt idx="1">
                  <c:v>0.77000000000000035</c:v>
                </c:pt>
              </c:numCache>
            </c:numRef>
          </c:val>
        </c:ser>
        <c:ser>
          <c:idx val="1"/>
          <c:order val="1"/>
          <c:tx>
            <c:strRef>
              <c:f>Sheet1!$C$1</c:f>
              <c:strCache>
                <c:ptCount val="1"/>
                <c:pt idx="0">
                  <c:v>SENSE 2012 Cohort</c:v>
                </c:pt>
              </c:strCache>
            </c:strRef>
          </c:tx>
          <c:spPr>
            <a:solidFill>
              <a:srgbClr val="9F3A0D"/>
            </a:solidFill>
          </c:spPr>
          <c:cat>
            <c:strRef>
              <c:f>Sheet1!$A$2:$A$3</c:f>
              <c:strCache>
                <c:ptCount val="2"/>
                <c:pt idx="0">
                  <c:v>Less than Full-Time</c:v>
                </c:pt>
                <c:pt idx="1">
                  <c:v>Full-Time</c:v>
                </c:pt>
              </c:strCache>
            </c:strRef>
          </c:cat>
          <c:val>
            <c:numRef>
              <c:f>Sheet1!$C$2:$C$3</c:f>
              <c:numCache>
                <c:formatCode>0%</c:formatCode>
                <c:ptCount val="2"/>
                <c:pt idx="0">
                  <c:v>0.27</c:v>
                </c:pt>
                <c:pt idx="1">
                  <c:v>0.73000000000000043</c:v>
                </c:pt>
              </c:numCache>
            </c:numRef>
          </c:val>
        </c:ser>
        <c:dLbls>
          <c:showVal val="1"/>
        </c:dLbls>
        <c:axId val="122112640"/>
        <c:axId val="122122624"/>
      </c:barChart>
      <c:catAx>
        <c:axId val="122112640"/>
        <c:scaling>
          <c:orientation val="minMax"/>
        </c:scaling>
        <c:axPos val="b"/>
        <c:tickLblPos val="nextTo"/>
        <c:txPr>
          <a:bodyPr/>
          <a:lstStyle/>
          <a:p>
            <a:pPr>
              <a:defRPr sz="1400" b="0">
                <a:latin typeface="+mn-lt"/>
              </a:defRPr>
            </a:pPr>
            <a:endParaRPr lang="en-US"/>
          </a:p>
        </c:txPr>
        <c:crossAx val="122122624"/>
        <c:crosses val="autoZero"/>
        <c:auto val="1"/>
        <c:lblAlgn val="ctr"/>
        <c:lblOffset val="100"/>
      </c:catAx>
      <c:valAx>
        <c:axId val="122122624"/>
        <c:scaling>
          <c:orientation val="minMax"/>
        </c:scaling>
        <c:axPos val="l"/>
        <c:majorGridlines/>
        <c:numFmt formatCode="0%" sourceLinked="1"/>
        <c:tickLblPos val="nextTo"/>
        <c:txPr>
          <a:bodyPr/>
          <a:lstStyle/>
          <a:p>
            <a:pPr>
              <a:defRPr sz="1400"/>
            </a:pPr>
            <a:endParaRPr lang="en-US"/>
          </a:p>
        </c:txPr>
        <c:crossAx val="122112640"/>
        <c:crosses val="autoZero"/>
        <c:crossBetween val="between"/>
      </c:valAx>
    </c:plotArea>
    <c:legend>
      <c:legendPos val="b"/>
      <c:layout/>
      <c:txPr>
        <a:bodyPr/>
        <a:lstStyle/>
        <a:p>
          <a:pPr>
            <a:defRPr i="1"/>
          </a:pPr>
          <a:endParaRPr lang="en-US"/>
        </a:p>
      </c:txPr>
    </c:legend>
    <c:plotVisOnly val="1"/>
    <c:dispBlanksAs val="gap"/>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169435815935851"/>
          <c:y val="0.10863095238095254"/>
          <c:w val="0.41284403669725089"/>
          <c:h val="0.9375"/>
        </c:manualLayout>
      </c:layout>
      <c:pieChart>
        <c:varyColors val="1"/>
        <c:ser>
          <c:idx val="0"/>
          <c:order val="0"/>
          <c:tx>
            <c:strRef>
              <c:f>Sheet1!$B$1</c:f>
              <c:strCache>
                <c:ptCount val="1"/>
                <c:pt idx="0">
                  <c:v>College Name</c:v>
                </c:pt>
              </c:strCache>
            </c:strRef>
          </c:tx>
          <c:spPr>
            <a:solidFill>
              <a:srgbClr val="C78E44"/>
            </a:solidFill>
          </c:spPr>
          <c:dPt>
            <c:idx val="0"/>
            <c:spPr>
              <a:solidFill>
                <a:srgbClr val="00427A">
                  <a:alpha val="74902"/>
                </a:srgbClr>
              </a:solidFill>
            </c:spPr>
          </c:dPt>
          <c:dPt>
            <c:idx val="1"/>
            <c:spPr>
              <a:solidFill>
                <a:srgbClr val="00427A">
                  <a:alpha val="60000"/>
                </a:srgbClr>
              </a:solidFill>
            </c:spPr>
          </c:dPt>
          <c:dPt>
            <c:idx val="2"/>
            <c:spPr>
              <a:solidFill>
                <a:srgbClr val="00427A"/>
              </a:solidFill>
            </c:spPr>
          </c:dPt>
          <c:dLbls>
            <c:txPr>
              <a:bodyPr/>
              <a:lstStyle/>
              <a:p>
                <a:pPr>
                  <a:defRPr sz="1600"/>
                </a:pPr>
                <a:endParaRPr lang="en-US"/>
              </a:p>
            </c:txPr>
            <c:showVal val="1"/>
            <c:showLeaderLines val="1"/>
          </c:dLbls>
          <c:cat>
            <c:strRef>
              <c:f>Sheet1!$A$2:$A$5</c:f>
              <c:strCache>
                <c:ptCount val="4"/>
                <c:pt idx="0">
                  <c:v>I will accomplish my goal(s) during this semester/quarter and will not be returning</c:v>
                </c:pt>
                <c:pt idx="1">
                  <c:v>I have no current plans to return</c:v>
                </c:pt>
                <c:pt idx="2">
                  <c:v>Within the next 12 months</c:v>
                </c:pt>
                <c:pt idx="3">
                  <c:v>Uncertain</c:v>
                </c:pt>
              </c:strCache>
            </c:strRef>
          </c:cat>
          <c:val>
            <c:numRef>
              <c:f>Sheet1!$B$2:$B$5</c:f>
              <c:numCache>
                <c:formatCode>0%</c:formatCode>
                <c:ptCount val="4"/>
                <c:pt idx="0">
                  <c:v>5.3999999999999999E-2</c:v>
                </c:pt>
                <c:pt idx="1">
                  <c:v>9.0000000000000028E-3</c:v>
                </c:pt>
                <c:pt idx="2">
                  <c:v>0.77300000000000035</c:v>
                </c:pt>
                <c:pt idx="3">
                  <c:v>0.16400000000000001</c:v>
                </c:pt>
              </c:numCache>
            </c:numRef>
          </c:val>
        </c:ser>
        <c:dLbls>
          <c:showVal val="1"/>
        </c:dLbls>
        <c:firstSliceAng val="0"/>
      </c:pieChart>
    </c:plotArea>
    <c:legend>
      <c:legendPos val="r"/>
      <c:layout>
        <c:manualLayout>
          <c:xMode val="edge"/>
          <c:yMode val="edge"/>
          <c:x val="0.56849105444388415"/>
          <c:y val="0.1943257874015748"/>
          <c:w val="0.36619651327987751"/>
          <c:h val="0.7846761342332208"/>
        </c:manualLayout>
      </c:layout>
      <c:txPr>
        <a:bodyPr/>
        <a:lstStyle/>
        <a:p>
          <a:pPr>
            <a:defRPr sz="1400"/>
          </a:pPr>
          <a:endParaRPr lang="en-US"/>
        </a:p>
      </c:txPr>
    </c:legend>
    <c:plotVisOnly val="1"/>
    <c:dispBlanksAs val="zero"/>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9190842543764641"/>
          <c:y val="4.1666666666666664E-2"/>
          <c:w val="0.41284403669725112"/>
          <c:h val="0.9375"/>
        </c:manualLayout>
      </c:layout>
      <c:pieChart>
        <c:varyColors val="1"/>
        <c:ser>
          <c:idx val="0"/>
          <c:order val="0"/>
          <c:tx>
            <c:strRef>
              <c:f>Sheet1!$B$1</c:f>
              <c:strCache>
                <c:ptCount val="1"/>
                <c:pt idx="0">
                  <c:v>College Name</c:v>
                </c:pt>
              </c:strCache>
            </c:strRef>
          </c:tx>
          <c:spPr>
            <a:solidFill>
              <a:srgbClr val="C78E44"/>
            </a:solidFill>
          </c:spPr>
          <c:dPt>
            <c:idx val="1"/>
            <c:spPr>
              <a:solidFill>
                <a:srgbClr val="9F3A0D"/>
              </a:solidFill>
            </c:spPr>
          </c:dPt>
          <c:dPt>
            <c:idx val="2"/>
            <c:spPr>
              <a:solidFill>
                <a:srgbClr val="00427A"/>
              </a:solidFill>
            </c:spPr>
          </c:dPt>
          <c:dPt>
            <c:idx val="3"/>
            <c:spPr>
              <a:solidFill>
                <a:srgbClr val="00427A">
                  <a:alpha val="60000"/>
                </a:srgbClr>
              </a:solidFill>
            </c:spPr>
          </c:dPt>
          <c:dLbls>
            <c:txPr>
              <a:bodyPr/>
              <a:lstStyle/>
              <a:p>
                <a:pPr>
                  <a:defRPr sz="1600"/>
                </a:pPr>
                <a:endParaRPr lang="en-US"/>
              </a:p>
            </c:txPr>
            <c:showVal val="1"/>
            <c:showLeaderLines val="1"/>
          </c:dLbls>
          <c:cat>
            <c:strRef>
              <c:f>Sheet1!$A$2:$A$5</c:f>
              <c:strCache>
                <c:ptCount val="4"/>
                <c:pt idx="0">
                  <c:v>Four or more times</c:v>
                </c:pt>
                <c:pt idx="1">
                  <c:v>Two or three times</c:v>
                </c:pt>
                <c:pt idx="2">
                  <c:v>Once</c:v>
                </c:pt>
                <c:pt idx="3">
                  <c:v>Never</c:v>
                </c:pt>
              </c:strCache>
            </c:strRef>
          </c:cat>
          <c:val>
            <c:numRef>
              <c:f>Sheet1!$B$2:$B$5</c:f>
              <c:numCache>
                <c:formatCode>0%</c:formatCode>
                <c:ptCount val="4"/>
                <c:pt idx="0">
                  <c:v>2.4E-2</c:v>
                </c:pt>
                <c:pt idx="1">
                  <c:v>8.0000000000000043E-2</c:v>
                </c:pt>
                <c:pt idx="2">
                  <c:v>0.26400000000000001</c:v>
                </c:pt>
                <c:pt idx="3">
                  <c:v>0.63300000000000034</c:v>
                </c:pt>
              </c:numCache>
            </c:numRef>
          </c:val>
        </c:ser>
        <c:dLbls>
          <c:showVal val="1"/>
        </c:dLbls>
        <c:firstSliceAng val="0"/>
      </c:pieChart>
    </c:plotArea>
    <c:legend>
      <c:legendPos val="r"/>
      <c:layout>
        <c:manualLayout>
          <c:xMode val="edge"/>
          <c:yMode val="edge"/>
          <c:x val="0.65870512172217366"/>
          <c:y val="0.2478972159730034"/>
          <c:w val="0.25916291713535838"/>
          <c:h val="0.42569339059890249"/>
        </c:manualLayout>
      </c:layout>
      <c:txPr>
        <a:bodyPr/>
        <a:lstStyle/>
        <a:p>
          <a:pPr>
            <a:defRPr sz="1400"/>
          </a:pPr>
          <a:endParaRPr lang="en-US"/>
        </a:p>
      </c:txPr>
    </c:legend>
    <c:plotVisOnly val="1"/>
    <c:dispBlanksAs val="zero"/>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Column1</c:v>
                </c:pt>
              </c:strCache>
            </c:strRef>
          </c:tx>
          <c:spPr>
            <a:solidFill>
              <a:srgbClr val="C78E44"/>
            </a:solidFill>
            <a:ln>
              <a:noFill/>
            </a:ln>
          </c:spPr>
          <c:dLbls>
            <c:dLbl>
              <c:idx val="0"/>
              <c:layout>
                <c:manualLayout>
                  <c:x val="4.672897196261688E-3"/>
                  <c:y val="0.35614662137821046"/>
                </c:manualLayout>
              </c:layout>
              <c:dLblPos val="outEnd"/>
              <c:showVal val="1"/>
            </c:dLbl>
            <c:dLbl>
              <c:idx val="3"/>
              <c:layout>
                <c:manualLayout>
                  <c:x val="0"/>
                  <c:y val="0.35614662137821046"/>
                </c:manualLayout>
              </c:layout>
              <c:dLblPos val="outEnd"/>
              <c:showVal val="1"/>
            </c:dLbl>
            <c:spPr>
              <a:noFill/>
            </c:spPr>
            <c:txPr>
              <a:bodyPr/>
              <a:lstStyle/>
              <a:p>
                <a:pPr>
                  <a:defRPr b="0">
                    <a:solidFill>
                      <a:schemeClr val="tx1"/>
                    </a:solidFill>
                  </a:defRPr>
                </a:pPr>
                <a:endParaRPr lang="en-US"/>
              </a:p>
            </c:txPr>
            <c:dLblPos val="ctr"/>
            <c:showVal val="1"/>
          </c:dLbls>
          <c:cat>
            <c:strRef>
              <c:f>Sheet1!$A$2:$A$7</c:f>
              <c:strCache>
                <c:ptCount val="6"/>
                <c:pt idx="0">
                  <c:v>Early Connections</c:v>
                </c:pt>
                <c:pt idx="1">
                  <c:v>High Expectations and Aspirations</c:v>
                </c:pt>
                <c:pt idx="2">
                  <c:v>Clear Academic Plan and Pathway</c:v>
                </c:pt>
                <c:pt idx="3">
                  <c:v>Effective Track to College Readiness</c:v>
                </c:pt>
                <c:pt idx="4">
                  <c:v>Engaged Learning</c:v>
                </c:pt>
                <c:pt idx="5">
                  <c:v>Acadmic and Social Support Network</c:v>
                </c:pt>
              </c:strCache>
            </c:strRef>
          </c:cat>
          <c:val>
            <c:numRef>
              <c:f>Sheet1!$B$2:$B$7</c:f>
              <c:numCache>
                <c:formatCode>General</c:formatCode>
                <c:ptCount val="6"/>
                <c:pt idx="0">
                  <c:v>45</c:v>
                </c:pt>
                <c:pt idx="1">
                  <c:v>44.4</c:v>
                </c:pt>
                <c:pt idx="2">
                  <c:v>41</c:v>
                </c:pt>
                <c:pt idx="3">
                  <c:v>45.2</c:v>
                </c:pt>
                <c:pt idx="4">
                  <c:v>48</c:v>
                </c:pt>
                <c:pt idx="5">
                  <c:v>52.7</c:v>
                </c:pt>
              </c:numCache>
            </c:numRef>
          </c:val>
        </c:ser>
        <c:dLbls>
          <c:showVal val="1"/>
        </c:dLbls>
        <c:axId val="125929728"/>
        <c:axId val="125939712"/>
      </c:barChart>
      <c:catAx>
        <c:axId val="125929728"/>
        <c:scaling>
          <c:orientation val="minMax"/>
        </c:scaling>
        <c:axPos val="b"/>
        <c:tickLblPos val="nextTo"/>
        <c:txPr>
          <a:bodyPr/>
          <a:lstStyle/>
          <a:p>
            <a:pPr>
              <a:defRPr sz="1300" b="0">
                <a:latin typeface="+mn-lt"/>
              </a:defRPr>
            </a:pPr>
            <a:endParaRPr lang="en-US"/>
          </a:p>
        </c:txPr>
        <c:crossAx val="125939712"/>
        <c:crossesAt val="0"/>
        <c:auto val="1"/>
        <c:lblAlgn val="ctr"/>
        <c:lblOffset val="100"/>
      </c:catAx>
      <c:valAx>
        <c:axId val="125939712"/>
        <c:scaling>
          <c:orientation val="minMax"/>
        </c:scaling>
        <c:axPos val="l"/>
        <c:majorGridlines/>
        <c:numFmt formatCode="General" sourceLinked="1"/>
        <c:majorTickMark val="none"/>
        <c:tickLblPos val="nextTo"/>
        <c:txPr>
          <a:bodyPr/>
          <a:lstStyle/>
          <a:p>
            <a:pPr>
              <a:defRPr sz="1400"/>
            </a:pPr>
            <a:endParaRPr lang="en-US"/>
          </a:p>
        </c:txPr>
        <c:crossAx val="125929728"/>
        <c:crosses val="autoZero"/>
        <c:crossBetween val="between"/>
      </c:valAx>
    </c:plotArea>
    <c:plotVisOnly val="1"/>
    <c:dispBlanksAs val="gap"/>
  </c:chart>
  <c:txPr>
    <a:bodyPr/>
    <a:lstStyle/>
    <a:p>
      <a:pPr>
        <a:defRPr sz="1800"/>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sense2012_F665C79299_decbrk_All!$P$108</c:f>
              <c:strCache>
                <c:ptCount val="1"/>
                <c:pt idx="0">
                  <c:v>Cuesta College</c:v>
                </c:pt>
              </c:strCache>
            </c:strRef>
          </c:tx>
          <c:spPr>
            <a:solidFill>
              <a:srgbClr val="C78E44"/>
            </a:solidFill>
          </c:spPr>
          <c:dLbls>
            <c:txPr>
              <a:bodyPr/>
              <a:lstStyle/>
              <a:p>
                <a:pPr>
                  <a:defRPr sz="1200" b="1"/>
                </a:pPr>
                <a:endParaRPr lang="en-US"/>
              </a:p>
            </c:txPr>
            <c:showVal val="1"/>
          </c:dLbls>
          <c:cat>
            <c:strRef>
              <c:f>sense2012_F665C79299_decbrk_All!$O$109:$O$114</c:f>
              <c:strCache>
                <c:ptCount val="6"/>
                <c:pt idx="0">
                  <c:v>Early Connections</c:v>
                </c:pt>
                <c:pt idx="1">
                  <c:v>High Expectations and Aspirations</c:v>
                </c:pt>
                <c:pt idx="2">
                  <c:v>Clear Academic Plan and Pathway</c:v>
                </c:pt>
                <c:pt idx="3">
                  <c:v>Effective Track to College Readiness</c:v>
                </c:pt>
                <c:pt idx="4">
                  <c:v>Engaged Learning</c:v>
                </c:pt>
                <c:pt idx="5">
                  <c:v>Academic and Social Support Network</c:v>
                </c:pt>
              </c:strCache>
            </c:strRef>
          </c:cat>
          <c:val>
            <c:numRef>
              <c:f>sense2012_F665C79299_decbrk_All!$P$109:$P$114</c:f>
              <c:numCache>
                <c:formatCode>General</c:formatCode>
                <c:ptCount val="6"/>
                <c:pt idx="0">
                  <c:v>47.9</c:v>
                </c:pt>
                <c:pt idx="1">
                  <c:v>44.1</c:v>
                </c:pt>
                <c:pt idx="2">
                  <c:v>43.3</c:v>
                </c:pt>
                <c:pt idx="3">
                  <c:v>48.2</c:v>
                </c:pt>
                <c:pt idx="4">
                  <c:v>48.6</c:v>
                </c:pt>
                <c:pt idx="5">
                  <c:v>52.4</c:v>
                </c:pt>
              </c:numCache>
            </c:numRef>
          </c:val>
        </c:ser>
        <c:ser>
          <c:idx val="1"/>
          <c:order val="1"/>
          <c:tx>
            <c:strRef>
              <c:f>sense2012_F665C79299_decbrk_All!$Q$108</c:f>
              <c:strCache>
                <c:ptCount val="1"/>
                <c:pt idx="0">
                  <c:v>2012 SENSE Cohort</c:v>
                </c:pt>
              </c:strCache>
            </c:strRef>
          </c:tx>
          <c:spPr>
            <a:solidFill>
              <a:srgbClr val="00427A"/>
            </a:solidFill>
          </c:spPr>
          <c:dLbls>
            <c:txPr>
              <a:bodyPr/>
              <a:lstStyle/>
              <a:p>
                <a:pPr>
                  <a:defRPr sz="1200" b="1"/>
                </a:pPr>
                <a:endParaRPr lang="en-US"/>
              </a:p>
            </c:txPr>
            <c:showVal val="1"/>
          </c:dLbls>
          <c:cat>
            <c:strRef>
              <c:f>sense2012_F665C79299_decbrk_All!$O$109:$O$114</c:f>
              <c:strCache>
                <c:ptCount val="6"/>
                <c:pt idx="0">
                  <c:v>Early Connections</c:v>
                </c:pt>
                <c:pt idx="1">
                  <c:v>High Expectations and Aspirations</c:v>
                </c:pt>
                <c:pt idx="2">
                  <c:v>Clear Academic Plan and Pathway</c:v>
                </c:pt>
                <c:pt idx="3">
                  <c:v>Effective Track to College Readiness</c:v>
                </c:pt>
                <c:pt idx="4">
                  <c:v>Engaged Learning</c:v>
                </c:pt>
                <c:pt idx="5">
                  <c:v>Academic and Social Support Network</c:v>
                </c:pt>
              </c:strCache>
            </c:strRef>
          </c:cat>
          <c:val>
            <c:numRef>
              <c:f>sense2012_F665C79299_decbrk_All!$Q$109:$Q$114</c:f>
              <c:numCache>
                <c:formatCode>General</c:formatCode>
                <c:ptCount val="6"/>
                <c:pt idx="0">
                  <c:v>53.5</c:v>
                </c:pt>
                <c:pt idx="1">
                  <c:v>49.9</c:v>
                </c:pt>
                <c:pt idx="2">
                  <c:v>52.4</c:v>
                </c:pt>
                <c:pt idx="3">
                  <c:v>56.1</c:v>
                </c:pt>
                <c:pt idx="4">
                  <c:v>52.3</c:v>
                </c:pt>
                <c:pt idx="5">
                  <c:v>50.5</c:v>
                </c:pt>
              </c:numCache>
            </c:numRef>
          </c:val>
        </c:ser>
        <c:axId val="91235456"/>
        <c:axId val="91236992"/>
      </c:barChart>
      <c:catAx>
        <c:axId val="91235456"/>
        <c:scaling>
          <c:orientation val="minMax"/>
        </c:scaling>
        <c:axPos val="b"/>
        <c:tickLblPos val="nextTo"/>
        <c:crossAx val="91236992"/>
        <c:crosses val="autoZero"/>
        <c:auto val="1"/>
        <c:lblAlgn val="ctr"/>
        <c:lblOffset val="100"/>
      </c:catAx>
      <c:valAx>
        <c:axId val="91236992"/>
        <c:scaling>
          <c:orientation val="minMax"/>
        </c:scaling>
        <c:axPos val="l"/>
        <c:majorGridlines/>
        <c:numFmt formatCode="General" sourceLinked="1"/>
        <c:tickLblPos val="nextTo"/>
        <c:crossAx val="91235456"/>
        <c:crosses val="autoZero"/>
        <c:crossBetween val="between"/>
      </c:valAx>
    </c:plotArea>
    <c:legend>
      <c:legendPos val="b"/>
      <c:layout/>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235975176000196E-2"/>
          <c:y val="3.937908496732026E-2"/>
          <c:w val="0.94764024823999882"/>
          <c:h val="0.63400416859657316"/>
        </c:manualLayout>
      </c:layout>
      <c:barChart>
        <c:barDir val="col"/>
        <c:grouping val="clustered"/>
        <c:ser>
          <c:idx val="0"/>
          <c:order val="0"/>
          <c:tx>
            <c:strRef>
              <c:f>Sheet1!$B$1</c:f>
              <c:strCache>
                <c:ptCount val="1"/>
                <c:pt idx="0">
                  <c:v>Cuesta</c:v>
                </c:pt>
              </c:strCache>
            </c:strRef>
          </c:tx>
          <c:spPr>
            <a:solidFill>
              <a:srgbClr val="C78E44"/>
            </a:solidFill>
            <a:ln>
              <a:noFill/>
            </a:ln>
          </c:spPr>
          <c:dLbls>
            <c:spPr>
              <a:noFill/>
            </c:spPr>
            <c:txPr>
              <a:bodyPr/>
              <a:lstStyle/>
              <a:p>
                <a:pPr>
                  <a:defRPr sz="1600" b="0">
                    <a:solidFill>
                      <a:schemeClr val="tx1"/>
                    </a:solidFill>
                  </a:defRPr>
                </a:pPr>
                <a:endParaRPr lang="en-US"/>
              </a:p>
            </c:txPr>
            <c:dLblPos val="ctr"/>
            <c:showVal val="1"/>
          </c:dLbls>
          <c:cat>
            <c:strRef>
              <c:f>Sheet1!$A$2:$A$7</c:f>
              <c:strCache>
                <c:ptCount val="6"/>
                <c:pt idx="0">
                  <c:v>Early Connections</c:v>
                </c:pt>
                <c:pt idx="1">
                  <c:v>High Expectations and Aspirations</c:v>
                </c:pt>
                <c:pt idx="2">
                  <c:v>Clear Academic Plan and Pathway</c:v>
                </c:pt>
                <c:pt idx="3">
                  <c:v>Effective Track to College Readiness</c:v>
                </c:pt>
                <c:pt idx="4">
                  <c:v>Engaged Learning</c:v>
                </c:pt>
                <c:pt idx="5">
                  <c:v>Acadmic and Social Support Network</c:v>
                </c:pt>
              </c:strCache>
            </c:strRef>
          </c:cat>
          <c:val>
            <c:numRef>
              <c:f>Sheet1!$B$2:$B$7</c:f>
              <c:numCache>
                <c:formatCode>General</c:formatCode>
                <c:ptCount val="6"/>
                <c:pt idx="0">
                  <c:v>45</c:v>
                </c:pt>
                <c:pt idx="1">
                  <c:v>44.4</c:v>
                </c:pt>
                <c:pt idx="2">
                  <c:v>41</c:v>
                </c:pt>
                <c:pt idx="3">
                  <c:v>45.2</c:v>
                </c:pt>
                <c:pt idx="4">
                  <c:v>48</c:v>
                </c:pt>
                <c:pt idx="5">
                  <c:v>52.7</c:v>
                </c:pt>
              </c:numCache>
            </c:numRef>
          </c:val>
        </c:ser>
        <c:ser>
          <c:idx val="1"/>
          <c:order val="1"/>
          <c:tx>
            <c:strRef>
              <c:f>Sheet1!$C$1</c:f>
              <c:strCache>
                <c:ptCount val="1"/>
                <c:pt idx="0">
                  <c:v>WASC Colleges</c:v>
                </c:pt>
              </c:strCache>
            </c:strRef>
          </c:tx>
          <c:spPr>
            <a:solidFill>
              <a:srgbClr val="00427A"/>
            </a:solidFill>
          </c:spPr>
          <c:dLbls>
            <c:dLbl>
              <c:idx val="0"/>
              <c:layout>
                <c:manualLayout>
                  <c:x val="4.672897196261688E-3"/>
                  <c:y val="0.24829653646235425"/>
                </c:manualLayout>
              </c:layout>
              <c:dLblPos val="outEnd"/>
              <c:showVal val="1"/>
            </c:dLbl>
            <c:dLbl>
              <c:idx val="1"/>
              <c:layout>
                <c:manualLayout>
                  <c:x val="-1.557632398753894E-3"/>
                  <c:y val="0.22172250527507587"/>
                </c:manualLayout>
              </c:layout>
              <c:dLblPos val="outEnd"/>
              <c:showVal val="1"/>
            </c:dLbl>
            <c:dLbl>
              <c:idx val="3"/>
              <c:layout>
                <c:manualLayout>
                  <c:x val="0"/>
                  <c:y val="0.25391230507951246"/>
                </c:manualLayout>
              </c:layout>
              <c:dLblPos val="outEnd"/>
              <c:showVal val="1"/>
            </c:dLbl>
            <c:dLbl>
              <c:idx val="4"/>
              <c:layout>
                <c:manualLayout>
                  <c:x val="0"/>
                  <c:y val="0.26731665894704387"/>
                </c:manualLayout>
              </c:layout>
              <c:dLblPos val="outEnd"/>
              <c:showVal val="1"/>
            </c:dLbl>
            <c:dLbl>
              <c:idx val="5"/>
              <c:layout>
                <c:manualLayout>
                  <c:x val="0"/>
                  <c:y val="0.3366298697956881"/>
                </c:manualLayout>
              </c:layout>
              <c:dLblPos val="outEnd"/>
              <c:showVal val="1"/>
            </c:dLbl>
            <c:txPr>
              <a:bodyPr/>
              <a:lstStyle/>
              <a:p>
                <a:pPr>
                  <a:defRPr sz="1600" baseline="0">
                    <a:solidFill>
                      <a:schemeClr val="bg1"/>
                    </a:solidFill>
                  </a:defRPr>
                </a:pPr>
                <a:endParaRPr lang="en-US"/>
              </a:p>
            </c:txPr>
            <c:dLblPos val="ctr"/>
            <c:showVal val="1"/>
          </c:dLbls>
          <c:cat>
            <c:strRef>
              <c:f>Sheet1!$A$2:$A$7</c:f>
              <c:strCache>
                <c:ptCount val="6"/>
                <c:pt idx="0">
                  <c:v>Early Connections</c:v>
                </c:pt>
                <c:pt idx="1">
                  <c:v>High Expectations and Aspirations</c:v>
                </c:pt>
                <c:pt idx="2">
                  <c:v>Clear Academic Plan and Pathway</c:v>
                </c:pt>
                <c:pt idx="3">
                  <c:v>Effective Track to College Readiness</c:v>
                </c:pt>
                <c:pt idx="4">
                  <c:v>Engaged Learning</c:v>
                </c:pt>
                <c:pt idx="5">
                  <c:v>Acadmic and Social Support Network</c:v>
                </c:pt>
              </c:strCache>
            </c:strRef>
          </c:cat>
          <c:val>
            <c:numRef>
              <c:f>Sheet1!$C$2:$C$7</c:f>
              <c:numCache>
                <c:formatCode>General</c:formatCode>
                <c:ptCount val="6"/>
                <c:pt idx="0">
                  <c:v>47.8</c:v>
                </c:pt>
                <c:pt idx="1">
                  <c:v>47.1</c:v>
                </c:pt>
                <c:pt idx="2">
                  <c:v>45.4</c:v>
                </c:pt>
                <c:pt idx="3">
                  <c:v>50.1</c:v>
                </c:pt>
                <c:pt idx="4">
                  <c:v>51.4</c:v>
                </c:pt>
                <c:pt idx="5">
                  <c:v>47.2</c:v>
                </c:pt>
              </c:numCache>
            </c:numRef>
          </c:val>
        </c:ser>
        <c:dLbls>
          <c:showVal val="1"/>
        </c:dLbls>
        <c:axId val="126169856"/>
        <c:axId val="126171392"/>
      </c:barChart>
      <c:catAx>
        <c:axId val="126169856"/>
        <c:scaling>
          <c:orientation val="minMax"/>
        </c:scaling>
        <c:axPos val="b"/>
        <c:tickLblPos val="nextTo"/>
        <c:txPr>
          <a:bodyPr/>
          <a:lstStyle/>
          <a:p>
            <a:pPr>
              <a:defRPr sz="1300" b="0">
                <a:latin typeface="+mn-lt"/>
              </a:defRPr>
            </a:pPr>
            <a:endParaRPr lang="en-US"/>
          </a:p>
        </c:txPr>
        <c:crossAx val="126171392"/>
        <c:crosses val="autoZero"/>
        <c:auto val="1"/>
        <c:lblAlgn val="ctr"/>
        <c:lblOffset val="100"/>
      </c:catAx>
      <c:valAx>
        <c:axId val="126171392"/>
        <c:scaling>
          <c:orientation val="minMax"/>
        </c:scaling>
        <c:axPos val="l"/>
        <c:majorGridlines/>
        <c:numFmt formatCode="General" sourceLinked="1"/>
        <c:majorTickMark val="none"/>
        <c:tickLblPos val="nextTo"/>
        <c:txPr>
          <a:bodyPr/>
          <a:lstStyle/>
          <a:p>
            <a:pPr>
              <a:defRPr sz="1400"/>
            </a:pPr>
            <a:endParaRPr lang="en-US"/>
          </a:p>
        </c:txPr>
        <c:crossAx val="126169856"/>
        <c:crosses val="autoZero"/>
        <c:crossBetween val="between"/>
      </c:valAx>
    </c:plotArea>
    <c:legend>
      <c:legendPos val="b"/>
      <c:layout/>
      <c:txPr>
        <a:bodyPr/>
        <a:lstStyle/>
        <a:p>
          <a:pPr>
            <a:defRPr i="1"/>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Cuesta Colletge</c:v>
                </c:pt>
              </c:strCache>
            </c:strRef>
          </c:tx>
          <c:spPr>
            <a:solidFill>
              <a:srgbClr val="C78E44"/>
            </a:solidFill>
          </c:spPr>
          <c:dLbls>
            <c:txPr>
              <a:bodyPr/>
              <a:lstStyle/>
              <a:p>
                <a:pPr>
                  <a:defRPr sz="1600">
                    <a:solidFill>
                      <a:schemeClr val="tx1"/>
                    </a:solidFill>
                  </a:defRPr>
                </a:pPr>
                <a:endParaRPr lang="en-US"/>
              </a:p>
            </c:txPr>
            <c:dLblPos val="outEnd"/>
            <c:showVal val="1"/>
          </c:dLbls>
          <c:cat>
            <c:strRef>
              <c:f>Sheet1!$A$2:$A$4</c:f>
              <c:strCache>
                <c:ptCount val="3"/>
                <c:pt idx="0">
                  <c:v>18-24</c:v>
                </c:pt>
                <c:pt idx="1">
                  <c:v>25-39</c:v>
                </c:pt>
                <c:pt idx="2">
                  <c:v>40+</c:v>
                </c:pt>
              </c:strCache>
            </c:strRef>
          </c:cat>
          <c:val>
            <c:numRef>
              <c:f>Sheet1!$B$2:$B$4</c:f>
              <c:numCache>
                <c:formatCode>0%</c:formatCode>
                <c:ptCount val="3"/>
                <c:pt idx="0">
                  <c:v>0.91</c:v>
                </c:pt>
                <c:pt idx="1">
                  <c:v>0.05</c:v>
                </c:pt>
                <c:pt idx="2">
                  <c:v>3.0000000000000002E-2</c:v>
                </c:pt>
              </c:numCache>
            </c:numRef>
          </c:val>
        </c:ser>
        <c:ser>
          <c:idx val="1"/>
          <c:order val="1"/>
          <c:tx>
            <c:strRef>
              <c:f>Sheet1!$C$1</c:f>
              <c:strCache>
                <c:ptCount val="1"/>
                <c:pt idx="0">
                  <c:v>SENSE 2012 Cohort</c:v>
                </c:pt>
              </c:strCache>
            </c:strRef>
          </c:tx>
          <c:spPr>
            <a:solidFill>
              <a:srgbClr val="9F3A0D"/>
            </a:solidFill>
          </c:spPr>
          <c:dLbls>
            <c:txPr>
              <a:bodyPr/>
              <a:lstStyle/>
              <a:p>
                <a:pPr>
                  <a:defRPr sz="1600"/>
                </a:pPr>
                <a:endParaRPr lang="en-US"/>
              </a:p>
            </c:txPr>
            <c:showVal val="1"/>
          </c:dLbls>
          <c:cat>
            <c:strRef>
              <c:f>Sheet1!$A$2:$A$4</c:f>
              <c:strCache>
                <c:ptCount val="3"/>
                <c:pt idx="0">
                  <c:v>18-24</c:v>
                </c:pt>
                <c:pt idx="1">
                  <c:v>25-39</c:v>
                </c:pt>
                <c:pt idx="2">
                  <c:v>40+</c:v>
                </c:pt>
              </c:strCache>
            </c:strRef>
          </c:cat>
          <c:val>
            <c:numRef>
              <c:f>Sheet1!$C$2:$C$4</c:f>
              <c:numCache>
                <c:formatCode>0%</c:formatCode>
                <c:ptCount val="3"/>
                <c:pt idx="0">
                  <c:v>0.60000000000000031</c:v>
                </c:pt>
                <c:pt idx="1">
                  <c:v>0.27</c:v>
                </c:pt>
                <c:pt idx="2">
                  <c:v>0.13</c:v>
                </c:pt>
              </c:numCache>
            </c:numRef>
          </c:val>
        </c:ser>
        <c:gapWidth val="100"/>
        <c:axId val="122129024"/>
        <c:axId val="122184064"/>
      </c:barChart>
      <c:catAx>
        <c:axId val="122129024"/>
        <c:scaling>
          <c:orientation val="minMax"/>
        </c:scaling>
        <c:axPos val="b"/>
        <c:tickLblPos val="nextTo"/>
        <c:crossAx val="122184064"/>
        <c:crosses val="autoZero"/>
        <c:auto val="1"/>
        <c:lblAlgn val="ctr"/>
        <c:lblOffset val="100"/>
      </c:catAx>
      <c:valAx>
        <c:axId val="122184064"/>
        <c:scaling>
          <c:orientation val="minMax"/>
        </c:scaling>
        <c:axPos val="l"/>
        <c:majorGridlines/>
        <c:numFmt formatCode="0%" sourceLinked="1"/>
        <c:tickLblPos val="nextTo"/>
        <c:crossAx val="122129024"/>
        <c:crosses val="autoZero"/>
        <c:crossBetween val="between"/>
      </c:valAx>
    </c:plotArea>
    <c:legend>
      <c:legendPos val="b"/>
      <c:layout/>
      <c:txPr>
        <a:bodyPr/>
        <a:lstStyle/>
        <a:p>
          <a:pPr>
            <a:defRPr sz="1800" i="1"/>
          </a:pPr>
          <a:endParaRPr lang="en-US"/>
        </a:p>
      </c:txPr>
    </c:legend>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Cuesta College</c:v>
                </c:pt>
              </c:strCache>
            </c:strRef>
          </c:tx>
          <c:spPr>
            <a:solidFill>
              <a:srgbClr val="C78E44"/>
            </a:solidFill>
          </c:spPr>
          <c:dLbls>
            <c:txPr>
              <a:bodyPr/>
              <a:lstStyle/>
              <a:p>
                <a:pPr>
                  <a:defRPr sz="1600">
                    <a:solidFill>
                      <a:schemeClr val="tx1"/>
                    </a:solidFill>
                  </a:defRPr>
                </a:pPr>
                <a:endParaRPr lang="en-US"/>
              </a:p>
            </c:txPr>
            <c:dLblPos val="outEnd"/>
            <c:showVal val="1"/>
          </c:dLbls>
          <c:cat>
            <c:strRef>
              <c:f>Sheet1!$A$2:$A$3</c:f>
              <c:strCache>
                <c:ptCount val="2"/>
                <c:pt idx="0">
                  <c:v>Male</c:v>
                </c:pt>
                <c:pt idx="1">
                  <c:v>Female</c:v>
                </c:pt>
              </c:strCache>
            </c:strRef>
          </c:cat>
          <c:val>
            <c:numRef>
              <c:f>Sheet1!$B$2:$B$3</c:f>
              <c:numCache>
                <c:formatCode>0%</c:formatCode>
                <c:ptCount val="2"/>
                <c:pt idx="0">
                  <c:v>0.48000000000000015</c:v>
                </c:pt>
                <c:pt idx="1">
                  <c:v>0.48000000000000015</c:v>
                </c:pt>
              </c:numCache>
            </c:numRef>
          </c:val>
        </c:ser>
        <c:ser>
          <c:idx val="1"/>
          <c:order val="1"/>
          <c:tx>
            <c:strRef>
              <c:f>Sheet1!$C$1</c:f>
              <c:strCache>
                <c:ptCount val="1"/>
                <c:pt idx="0">
                  <c:v>SENSE 2012 Cohort</c:v>
                </c:pt>
              </c:strCache>
            </c:strRef>
          </c:tx>
          <c:spPr>
            <a:solidFill>
              <a:srgbClr val="9F3A0D"/>
            </a:solidFill>
          </c:spPr>
          <c:dLbls>
            <c:txPr>
              <a:bodyPr/>
              <a:lstStyle/>
              <a:p>
                <a:pPr>
                  <a:defRPr sz="1600"/>
                </a:pPr>
                <a:endParaRPr lang="en-US"/>
              </a:p>
            </c:txPr>
            <c:showVal val="1"/>
          </c:dLbls>
          <c:cat>
            <c:strRef>
              <c:f>Sheet1!$A$2:$A$3</c:f>
              <c:strCache>
                <c:ptCount val="2"/>
                <c:pt idx="0">
                  <c:v>Male</c:v>
                </c:pt>
                <c:pt idx="1">
                  <c:v>Female</c:v>
                </c:pt>
              </c:strCache>
            </c:strRef>
          </c:cat>
          <c:val>
            <c:numRef>
              <c:f>Sheet1!$C$2:$C$3</c:f>
              <c:numCache>
                <c:formatCode>0%</c:formatCode>
                <c:ptCount val="2"/>
                <c:pt idx="0">
                  <c:v>0.42000000000000015</c:v>
                </c:pt>
                <c:pt idx="1">
                  <c:v>0.54</c:v>
                </c:pt>
              </c:numCache>
            </c:numRef>
          </c:val>
        </c:ser>
        <c:gapWidth val="100"/>
        <c:axId val="124099200"/>
        <c:axId val="124117376"/>
      </c:barChart>
      <c:catAx>
        <c:axId val="124099200"/>
        <c:scaling>
          <c:orientation val="minMax"/>
        </c:scaling>
        <c:axPos val="b"/>
        <c:tickLblPos val="nextTo"/>
        <c:crossAx val="124117376"/>
        <c:crosses val="autoZero"/>
        <c:auto val="1"/>
        <c:lblAlgn val="ctr"/>
        <c:lblOffset val="100"/>
      </c:catAx>
      <c:valAx>
        <c:axId val="124117376"/>
        <c:scaling>
          <c:orientation val="minMax"/>
        </c:scaling>
        <c:axPos val="l"/>
        <c:majorGridlines/>
        <c:numFmt formatCode="0%" sourceLinked="1"/>
        <c:tickLblPos val="nextTo"/>
        <c:crossAx val="124099200"/>
        <c:crosses val="autoZero"/>
        <c:crossBetween val="between"/>
      </c:valAx>
    </c:plotArea>
    <c:legend>
      <c:legendPos val="b"/>
      <c:layout/>
      <c:txPr>
        <a:bodyPr/>
        <a:lstStyle/>
        <a:p>
          <a:pPr>
            <a:defRPr sz="1800" i="1"/>
          </a:pPr>
          <a:endParaRPr lang="en-US"/>
        </a:p>
      </c:txPr>
    </c:legend>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SENSE 2012 Cohort</c:v>
                </c:pt>
              </c:strCache>
            </c:strRef>
          </c:tx>
          <c:spPr>
            <a:solidFill>
              <a:srgbClr val="9F3A0D"/>
            </a:solidFill>
          </c:spPr>
          <c:dLbls>
            <c:txPr>
              <a:bodyPr/>
              <a:lstStyle/>
              <a:p>
                <a:pPr>
                  <a:defRPr sz="1200"/>
                </a:pPr>
                <a:endParaRPr lang="en-US"/>
              </a:p>
            </c:txPr>
            <c:dLblPos val="outEnd"/>
            <c:showVal val="1"/>
          </c:dLbls>
          <c:cat>
            <c:strRef>
              <c:f>Sheet1!$A$2:$A$7</c:f>
              <c:strCache>
                <c:ptCount val="6"/>
                <c:pt idx="0">
                  <c:v>Other</c:v>
                </c:pt>
                <c:pt idx="1">
                  <c:v>American Indian</c:v>
                </c:pt>
                <c:pt idx="2">
                  <c:v>Asian</c:v>
                </c:pt>
                <c:pt idx="3">
                  <c:v>Black</c:v>
                </c:pt>
                <c:pt idx="4">
                  <c:v>Hispanic</c:v>
                </c:pt>
                <c:pt idx="5">
                  <c:v>White</c:v>
                </c:pt>
              </c:strCache>
            </c:strRef>
          </c:cat>
          <c:val>
            <c:numRef>
              <c:f>Sheet1!$B$2:$B$7</c:f>
              <c:numCache>
                <c:formatCode>0%</c:formatCode>
                <c:ptCount val="6"/>
                <c:pt idx="0">
                  <c:v>4.0000000000000022E-2</c:v>
                </c:pt>
                <c:pt idx="1">
                  <c:v>2.0000000000000011E-2</c:v>
                </c:pt>
                <c:pt idx="2">
                  <c:v>3.0000000000000002E-2</c:v>
                </c:pt>
                <c:pt idx="3">
                  <c:v>0.15000000000000008</c:v>
                </c:pt>
                <c:pt idx="4">
                  <c:v>0.16</c:v>
                </c:pt>
                <c:pt idx="5">
                  <c:v>0.51</c:v>
                </c:pt>
              </c:numCache>
            </c:numRef>
          </c:val>
        </c:ser>
        <c:ser>
          <c:idx val="1"/>
          <c:order val="1"/>
          <c:tx>
            <c:strRef>
              <c:f>Sheet1!$C$1</c:f>
              <c:strCache>
                <c:ptCount val="1"/>
                <c:pt idx="0">
                  <c:v>Cuesta College</c:v>
                </c:pt>
              </c:strCache>
            </c:strRef>
          </c:tx>
          <c:spPr>
            <a:solidFill>
              <a:srgbClr val="C78E44"/>
            </a:solidFill>
          </c:spPr>
          <c:dLbls>
            <c:txPr>
              <a:bodyPr/>
              <a:lstStyle/>
              <a:p>
                <a:pPr>
                  <a:defRPr sz="1200"/>
                </a:pPr>
                <a:endParaRPr lang="en-US"/>
              </a:p>
            </c:txPr>
            <c:showVal val="1"/>
          </c:dLbls>
          <c:cat>
            <c:strRef>
              <c:f>Sheet1!$A$2:$A$7</c:f>
              <c:strCache>
                <c:ptCount val="6"/>
                <c:pt idx="0">
                  <c:v>Other</c:v>
                </c:pt>
                <c:pt idx="1">
                  <c:v>American Indian</c:v>
                </c:pt>
                <c:pt idx="2">
                  <c:v>Asian</c:v>
                </c:pt>
                <c:pt idx="3">
                  <c:v>Black</c:v>
                </c:pt>
                <c:pt idx="4">
                  <c:v>Hispanic</c:v>
                </c:pt>
                <c:pt idx="5">
                  <c:v>White</c:v>
                </c:pt>
              </c:strCache>
            </c:strRef>
          </c:cat>
          <c:val>
            <c:numRef>
              <c:f>Sheet1!$C$2:$C$7</c:f>
              <c:numCache>
                <c:formatCode>0%</c:formatCode>
                <c:ptCount val="6"/>
                <c:pt idx="0">
                  <c:v>0.11</c:v>
                </c:pt>
                <c:pt idx="1">
                  <c:v>3.0000000000000002E-2</c:v>
                </c:pt>
                <c:pt idx="2">
                  <c:v>4.0000000000000022E-2</c:v>
                </c:pt>
                <c:pt idx="3">
                  <c:v>1.0000000000000005E-2</c:v>
                </c:pt>
                <c:pt idx="4">
                  <c:v>0.2</c:v>
                </c:pt>
                <c:pt idx="5">
                  <c:v>0.61000000000000032</c:v>
                </c:pt>
              </c:numCache>
            </c:numRef>
          </c:val>
        </c:ser>
        <c:axId val="124372096"/>
        <c:axId val="124373632"/>
      </c:barChart>
      <c:catAx>
        <c:axId val="124372096"/>
        <c:scaling>
          <c:orientation val="minMax"/>
        </c:scaling>
        <c:axPos val="l"/>
        <c:tickLblPos val="nextTo"/>
        <c:txPr>
          <a:bodyPr/>
          <a:lstStyle/>
          <a:p>
            <a:pPr>
              <a:defRPr sz="1600"/>
            </a:pPr>
            <a:endParaRPr lang="en-US"/>
          </a:p>
        </c:txPr>
        <c:crossAx val="124373632"/>
        <c:crosses val="autoZero"/>
        <c:auto val="1"/>
        <c:lblAlgn val="ctr"/>
        <c:lblOffset val="100"/>
      </c:catAx>
      <c:valAx>
        <c:axId val="124373632"/>
        <c:scaling>
          <c:orientation val="minMax"/>
        </c:scaling>
        <c:axPos val="b"/>
        <c:majorGridlines/>
        <c:numFmt formatCode="0%" sourceLinked="1"/>
        <c:tickLblPos val="nextTo"/>
        <c:txPr>
          <a:bodyPr/>
          <a:lstStyle/>
          <a:p>
            <a:pPr>
              <a:defRPr sz="1400"/>
            </a:pPr>
            <a:endParaRPr lang="en-US"/>
          </a:p>
        </c:txPr>
        <c:crossAx val="124372096"/>
        <c:crosses val="autoZero"/>
        <c:crossBetween val="between"/>
      </c:valAx>
    </c:plotArea>
    <c:legend>
      <c:legendPos val="b"/>
      <c:layout/>
      <c:txPr>
        <a:bodyPr/>
        <a:lstStyle/>
        <a:p>
          <a:pPr>
            <a:defRPr i="1"/>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383916058657805"/>
          <c:y val="0.19034080967151817"/>
          <c:w val="0.41284403669725089"/>
          <c:h val="0.9375"/>
        </c:manualLayout>
      </c:layout>
      <c:pieChart>
        <c:varyColors val="1"/>
        <c:ser>
          <c:idx val="0"/>
          <c:order val="0"/>
          <c:tx>
            <c:strRef>
              <c:f>Sheet1!$B$1</c:f>
              <c:strCache>
                <c:ptCount val="1"/>
                <c:pt idx="0">
                  <c:v>College Name</c:v>
                </c:pt>
              </c:strCache>
            </c:strRef>
          </c:tx>
          <c:spPr>
            <a:solidFill>
              <a:srgbClr val="C78E44"/>
            </a:solidFill>
          </c:spPr>
          <c:dPt>
            <c:idx val="0"/>
            <c:spPr>
              <a:solidFill>
                <a:srgbClr val="9F3A0D"/>
              </a:solidFill>
            </c:spPr>
          </c:dPt>
          <c:dPt>
            <c:idx val="1"/>
            <c:spPr>
              <a:solidFill>
                <a:srgbClr val="00427A">
                  <a:alpha val="60000"/>
                </a:srgbClr>
              </a:solidFill>
            </c:spPr>
          </c:dPt>
          <c:dLbls>
            <c:txPr>
              <a:bodyPr/>
              <a:lstStyle/>
              <a:p>
                <a:pPr>
                  <a:defRPr sz="1600"/>
                </a:pPr>
                <a:endParaRPr lang="en-US"/>
              </a:p>
            </c:txPr>
            <c:dLblPos val="ctr"/>
            <c:showVal val="1"/>
            <c:showLeaderLines val="1"/>
          </c:dLbls>
          <c:cat>
            <c:strRef>
              <c:f>Sheet1!$A$2:$A$3</c:f>
              <c:strCache>
                <c:ptCount val="2"/>
                <c:pt idx="0">
                  <c:v>First-Generation</c:v>
                </c:pt>
                <c:pt idx="1">
                  <c:v>Not First-Generation</c:v>
                </c:pt>
              </c:strCache>
            </c:strRef>
          </c:cat>
          <c:val>
            <c:numRef>
              <c:f>Sheet1!$B$2:$B$3</c:f>
              <c:numCache>
                <c:formatCode>0%</c:formatCode>
                <c:ptCount val="2"/>
                <c:pt idx="0">
                  <c:v>0.51500000000000001</c:v>
                </c:pt>
                <c:pt idx="1">
                  <c:v>0.48500000000000021</c:v>
                </c:pt>
              </c:numCache>
            </c:numRef>
          </c:val>
        </c:ser>
        <c:dLbls>
          <c:showVal val="1"/>
        </c:dLbls>
        <c:firstSliceAng val="0"/>
      </c:pieChart>
    </c:plotArea>
    <c:legend>
      <c:legendPos val="r"/>
      <c:layout>
        <c:manualLayout>
          <c:xMode val="edge"/>
          <c:yMode val="edge"/>
          <c:x val="0.64022863541140485"/>
          <c:y val="0.27494571701264892"/>
          <c:w val="0.31695790893110837"/>
          <c:h val="0.25547363397757283"/>
        </c:manualLayout>
      </c:layout>
      <c:txPr>
        <a:bodyPr/>
        <a:lstStyle/>
        <a:p>
          <a:pPr>
            <a:defRPr sz="2000"/>
          </a:pPr>
          <a:endParaRPr lang="en-US"/>
        </a:p>
      </c:txPr>
    </c:legend>
    <c:plotVisOnly val="1"/>
    <c:dispBlanksAs val="zero"/>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6.4997110452936629E-2"/>
          <c:y val="5.5059523809523871E-2"/>
          <c:w val="0.44342507645259926"/>
          <c:h val="0.86309523809523903"/>
        </c:manualLayout>
      </c:layout>
      <c:pieChart>
        <c:varyColors val="1"/>
        <c:ser>
          <c:idx val="0"/>
          <c:order val="0"/>
          <c:tx>
            <c:strRef>
              <c:f>Sheet1!$B$1</c:f>
              <c:strCache>
                <c:ptCount val="1"/>
                <c:pt idx="0">
                  <c:v>College Name</c:v>
                </c:pt>
              </c:strCache>
            </c:strRef>
          </c:tx>
          <c:spPr>
            <a:solidFill>
              <a:srgbClr val="C78E44"/>
            </a:solidFill>
          </c:spPr>
          <c:dPt>
            <c:idx val="0"/>
            <c:spPr>
              <a:solidFill>
                <a:srgbClr val="00427A">
                  <a:alpha val="74902"/>
                </a:srgbClr>
              </a:solidFill>
            </c:spPr>
          </c:dPt>
          <c:dPt>
            <c:idx val="1"/>
            <c:spPr>
              <a:solidFill>
                <a:srgbClr val="00427A">
                  <a:alpha val="60000"/>
                </a:srgbClr>
              </a:solidFill>
            </c:spPr>
          </c:dPt>
          <c:dPt>
            <c:idx val="2"/>
            <c:spPr>
              <a:solidFill>
                <a:srgbClr val="00427A"/>
              </a:solidFill>
            </c:spPr>
          </c:dPt>
          <c:dPt>
            <c:idx val="4"/>
            <c:spPr>
              <a:solidFill>
                <a:srgbClr val="9F3A0D"/>
              </a:solidFill>
            </c:spPr>
          </c:dPt>
          <c:dLbls>
            <c:txPr>
              <a:bodyPr/>
              <a:lstStyle/>
              <a:p>
                <a:pPr>
                  <a:defRPr sz="1600"/>
                </a:pPr>
                <a:endParaRPr lang="en-US"/>
              </a:p>
            </c:txPr>
            <c:showVal val="1"/>
            <c:showLeaderLines val="1"/>
          </c:dLbls>
          <c:cat>
            <c:strRef>
              <c:f>Sheet1!$A$2:$A$6</c:f>
              <c:strCache>
                <c:ptCount val="5"/>
                <c:pt idx="0">
                  <c:v>I took part in an online orientation prior to the beginning of classes</c:v>
                </c:pt>
                <c:pt idx="1">
                  <c:v>I attended an on-campus orientation prior ro the beginning of classes</c:v>
                </c:pt>
                <c:pt idx="2">
                  <c:v>I enrolled in an orientation course as part of my course schedule during my first semester/quarter at this college</c:v>
                </c:pt>
                <c:pt idx="3">
                  <c:v>I was not aware of a college orientation</c:v>
                </c:pt>
                <c:pt idx="4">
                  <c:v>I was unable to participate in orientation due to scheduling or other issues</c:v>
                </c:pt>
              </c:strCache>
            </c:strRef>
          </c:cat>
          <c:val>
            <c:numRef>
              <c:f>Sheet1!$B$2:$B$6</c:f>
              <c:numCache>
                <c:formatCode>0%</c:formatCode>
                <c:ptCount val="5"/>
                <c:pt idx="0">
                  <c:v>0.59099999999999997</c:v>
                </c:pt>
                <c:pt idx="1">
                  <c:v>0.34500000000000008</c:v>
                </c:pt>
                <c:pt idx="2">
                  <c:v>3.1000000000000014E-2</c:v>
                </c:pt>
                <c:pt idx="3">
                  <c:v>0.126</c:v>
                </c:pt>
                <c:pt idx="4">
                  <c:v>0.1</c:v>
                </c:pt>
              </c:numCache>
            </c:numRef>
          </c:val>
        </c:ser>
        <c:dLbls>
          <c:showVal val="1"/>
        </c:dLbls>
        <c:firstSliceAng val="0"/>
      </c:pieChart>
    </c:plotArea>
    <c:legend>
      <c:legendPos val="r"/>
      <c:layout>
        <c:manualLayout>
          <c:xMode val="edge"/>
          <c:yMode val="edge"/>
          <c:x val="0.56696200245611561"/>
          <c:y val="1.8730549306336729E-2"/>
          <c:w val="0.4135971249006718"/>
          <c:h val="0.9632475628046494"/>
        </c:manualLayout>
      </c:layout>
      <c:txPr>
        <a:bodyPr/>
        <a:lstStyle/>
        <a:p>
          <a:pPr>
            <a:defRPr sz="1400"/>
          </a:pPr>
          <a:endParaRPr lang="en-US"/>
        </a:p>
      </c:txPr>
    </c:legend>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438548965782968"/>
          <c:y val="5.5059523809523871E-2"/>
          <c:w val="0.44036697247706463"/>
          <c:h val="0.85714285714285765"/>
        </c:manualLayout>
      </c:layout>
      <c:pieChart>
        <c:varyColors val="1"/>
        <c:ser>
          <c:idx val="0"/>
          <c:order val="0"/>
          <c:tx>
            <c:strRef>
              <c:f>Sheet1!$B$1</c:f>
              <c:strCache>
                <c:ptCount val="1"/>
                <c:pt idx="0">
                  <c:v>College Name</c:v>
                </c:pt>
              </c:strCache>
            </c:strRef>
          </c:tx>
          <c:spPr>
            <a:solidFill>
              <a:srgbClr val="C78E44"/>
            </a:solidFill>
          </c:spPr>
          <c:dPt>
            <c:idx val="0"/>
            <c:spPr>
              <a:solidFill>
                <a:srgbClr val="00427A">
                  <a:alpha val="74902"/>
                </a:srgbClr>
              </a:solidFill>
            </c:spPr>
          </c:dPt>
          <c:dPt>
            <c:idx val="1"/>
            <c:spPr>
              <a:solidFill>
                <a:srgbClr val="00427A">
                  <a:alpha val="60000"/>
                </a:srgbClr>
              </a:solidFill>
            </c:spPr>
          </c:dPt>
          <c:dPt>
            <c:idx val="2"/>
            <c:spPr>
              <a:solidFill>
                <a:srgbClr val="00427A"/>
              </a:solidFill>
            </c:spPr>
          </c:dPt>
          <c:dPt>
            <c:idx val="4"/>
            <c:spPr>
              <a:solidFill>
                <a:srgbClr val="9F3A0D"/>
              </a:solidFill>
            </c:spPr>
          </c:dPt>
          <c:dLbls>
            <c:txPr>
              <a:bodyPr/>
              <a:lstStyle/>
              <a:p>
                <a:pPr>
                  <a:defRPr sz="1600"/>
                </a:pPr>
                <a:endParaRPr lang="en-US"/>
              </a:p>
            </c:txPr>
            <c:showVal val="1"/>
            <c:showLeaderLines val="1"/>
          </c:dLbls>
          <c:cat>
            <c:strRef>
              <c:f>Sheet1!$A$2:$A$6</c:f>
              <c:strCache>
                <c:ptCount val="5"/>
                <c:pt idx="0">
                  <c:v>None</c:v>
                </c:pt>
                <c:pt idx="1">
                  <c:v>One</c:v>
                </c:pt>
                <c:pt idx="2">
                  <c:v>Two</c:v>
                </c:pt>
                <c:pt idx="3">
                  <c:v>Three</c:v>
                </c:pt>
                <c:pt idx="4">
                  <c:v>Four or more</c:v>
                </c:pt>
              </c:strCache>
            </c:strRef>
          </c:cat>
          <c:val>
            <c:numRef>
              <c:f>Sheet1!$B$2:$B$6</c:f>
              <c:numCache>
                <c:formatCode>0%</c:formatCode>
                <c:ptCount val="5"/>
                <c:pt idx="0">
                  <c:v>0.85800000000000032</c:v>
                </c:pt>
                <c:pt idx="1">
                  <c:v>0.11600000000000002</c:v>
                </c:pt>
                <c:pt idx="2">
                  <c:v>2.5999999999999999E-2</c:v>
                </c:pt>
                <c:pt idx="3">
                  <c:v>0</c:v>
                </c:pt>
              </c:numCache>
            </c:numRef>
          </c:val>
        </c:ser>
        <c:dLbls>
          <c:showVal val="1"/>
        </c:dLbls>
        <c:firstSliceAng val="0"/>
      </c:pieChart>
    </c:plotArea>
    <c:legend>
      <c:legendPos val="r"/>
      <c:layout>
        <c:manualLayout>
          <c:xMode val="edge"/>
          <c:yMode val="edge"/>
          <c:x val="0.64188554985672652"/>
          <c:y val="4.2540190288713906E-2"/>
          <c:w val="0.25916291713535838"/>
          <c:h val="0.85312855424321965"/>
        </c:manualLayout>
      </c:layout>
      <c:txPr>
        <a:bodyPr/>
        <a:lstStyle/>
        <a:p>
          <a:pPr>
            <a:defRPr sz="1400"/>
          </a:pPr>
          <a:endParaRPr lang="en-US"/>
        </a:p>
      </c:txPr>
    </c:legend>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Sheet1!$B$1</c:f>
              <c:strCache>
                <c:ptCount val="1"/>
                <c:pt idx="0">
                  <c:v>Working for Pay</c:v>
                </c:pt>
              </c:strCache>
            </c:strRef>
          </c:tx>
          <c:spPr>
            <a:solidFill>
              <a:srgbClr val="C78E44"/>
            </a:solidFill>
          </c:spPr>
          <c:dLbls>
            <c:txPr>
              <a:bodyPr/>
              <a:lstStyle/>
              <a:p>
                <a:pPr>
                  <a:defRPr sz="1200"/>
                </a:pPr>
                <a:endParaRPr lang="en-US"/>
              </a:p>
            </c:txPr>
            <c:showVal val="1"/>
          </c:dLbls>
          <c:cat>
            <c:strRef>
              <c:f>Sheet1!$A$2:$A$7</c:f>
              <c:strCache>
                <c:ptCount val="6"/>
                <c:pt idx="0">
                  <c:v>None</c:v>
                </c:pt>
                <c:pt idx="1">
                  <c:v>1-5 hours</c:v>
                </c:pt>
                <c:pt idx="2">
                  <c:v>6-10 hours</c:v>
                </c:pt>
                <c:pt idx="3">
                  <c:v>11-20 hours</c:v>
                </c:pt>
                <c:pt idx="4">
                  <c:v>21-30 hours</c:v>
                </c:pt>
                <c:pt idx="5">
                  <c:v>More than 30 hours</c:v>
                </c:pt>
              </c:strCache>
            </c:strRef>
          </c:cat>
          <c:val>
            <c:numRef>
              <c:f>Sheet1!$B$2:$B$7</c:f>
              <c:numCache>
                <c:formatCode>0%</c:formatCode>
                <c:ptCount val="6"/>
                <c:pt idx="0">
                  <c:v>0.48800000000000021</c:v>
                </c:pt>
                <c:pt idx="1">
                  <c:v>0.1</c:v>
                </c:pt>
                <c:pt idx="2">
                  <c:v>6.6000000000000003E-2</c:v>
                </c:pt>
                <c:pt idx="3">
                  <c:v>0.1</c:v>
                </c:pt>
                <c:pt idx="4">
                  <c:v>0.127</c:v>
                </c:pt>
                <c:pt idx="5">
                  <c:v>0.11899999999999998</c:v>
                </c:pt>
              </c:numCache>
            </c:numRef>
          </c:val>
        </c:ser>
        <c:axId val="124893056"/>
        <c:axId val="124894592"/>
      </c:barChart>
      <c:catAx>
        <c:axId val="124893056"/>
        <c:scaling>
          <c:orientation val="minMax"/>
        </c:scaling>
        <c:axPos val="l"/>
        <c:tickLblPos val="nextTo"/>
        <c:txPr>
          <a:bodyPr/>
          <a:lstStyle/>
          <a:p>
            <a:pPr>
              <a:defRPr sz="1400"/>
            </a:pPr>
            <a:endParaRPr lang="en-US"/>
          </a:p>
        </c:txPr>
        <c:crossAx val="124894592"/>
        <c:crosses val="autoZero"/>
        <c:auto val="1"/>
        <c:lblAlgn val="ctr"/>
        <c:lblOffset val="100"/>
      </c:catAx>
      <c:valAx>
        <c:axId val="124894592"/>
        <c:scaling>
          <c:orientation val="minMax"/>
        </c:scaling>
        <c:axPos val="b"/>
        <c:majorGridlines/>
        <c:numFmt formatCode="0%" sourceLinked="1"/>
        <c:tickLblPos val="nextTo"/>
        <c:txPr>
          <a:bodyPr/>
          <a:lstStyle/>
          <a:p>
            <a:pPr>
              <a:defRPr sz="1400"/>
            </a:pPr>
            <a:endParaRPr lang="en-US"/>
          </a:p>
        </c:txPr>
        <c:crossAx val="124893056"/>
        <c:crosses val="autoZero"/>
        <c:crossBetween val="between"/>
      </c:valAx>
    </c:plotArea>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1"/>
          <c:order val="0"/>
          <c:tx>
            <c:strRef>
              <c:f>Sheet1!$B$1</c:f>
              <c:strCache>
                <c:ptCount val="1"/>
                <c:pt idx="0">
                  <c:v>Goal</c:v>
                </c:pt>
              </c:strCache>
            </c:strRef>
          </c:tx>
          <c:spPr>
            <a:solidFill>
              <a:srgbClr val="00427A"/>
            </a:solidFill>
          </c:spPr>
          <c:dLbls>
            <c:txPr>
              <a:bodyPr/>
              <a:lstStyle/>
              <a:p>
                <a:pPr>
                  <a:defRPr sz="1200"/>
                </a:pPr>
                <a:endParaRPr lang="en-US"/>
              </a:p>
            </c:txPr>
            <c:showVal val="1"/>
          </c:dLbls>
          <c:cat>
            <c:strRef>
              <c:f>Sheet1!$A$2:$A$8</c:f>
              <c:strCache>
                <c:ptCount val="3"/>
                <c:pt idx="0">
                  <c:v>Transfer to a 4-year college or university</c:v>
                </c:pt>
                <c:pt idx="1">
                  <c:v>Obtain an Associate degree</c:v>
                </c:pt>
                <c:pt idx="2">
                  <c:v>Complete a certificate</c:v>
                </c:pt>
              </c:strCache>
            </c:strRef>
          </c:cat>
          <c:val>
            <c:numRef>
              <c:f>Sheet1!$B$2:$B$4</c:f>
              <c:numCache>
                <c:formatCode>General</c:formatCode>
                <c:ptCount val="3"/>
                <c:pt idx="0">
                  <c:v>81.2</c:v>
                </c:pt>
                <c:pt idx="1">
                  <c:v>68.099999999999994</c:v>
                </c:pt>
                <c:pt idx="2">
                  <c:v>59.1</c:v>
                </c:pt>
              </c:numCache>
            </c:numRef>
          </c:val>
        </c:ser>
        <c:dLbls>
          <c:showVal val="1"/>
        </c:dLbls>
        <c:axId val="125025280"/>
        <c:axId val="125035264"/>
      </c:barChart>
      <c:catAx>
        <c:axId val="125025280"/>
        <c:scaling>
          <c:orientation val="minMax"/>
        </c:scaling>
        <c:axPos val="l"/>
        <c:tickLblPos val="nextTo"/>
        <c:txPr>
          <a:bodyPr/>
          <a:lstStyle/>
          <a:p>
            <a:pPr>
              <a:defRPr sz="1800" b="0">
                <a:latin typeface="+mn-lt"/>
              </a:defRPr>
            </a:pPr>
            <a:endParaRPr lang="en-US"/>
          </a:p>
        </c:txPr>
        <c:crossAx val="125035264"/>
        <c:crossesAt val="0"/>
        <c:auto val="1"/>
        <c:lblAlgn val="ctr"/>
        <c:lblOffset val="100"/>
      </c:catAx>
      <c:valAx>
        <c:axId val="125035264"/>
        <c:scaling>
          <c:orientation val="minMax"/>
        </c:scaling>
        <c:axPos val="b"/>
        <c:majorGridlines/>
        <c:numFmt formatCode="General" sourceLinked="1"/>
        <c:majorTickMark val="none"/>
        <c:tickLblPos val="nextTo"/>
        <c:txPr>
          <a:bodyPr/>
          <a:lstStyle/>
          <a:p>
            <a:pPr>
              <a:defRPr sz="1400"/>
            </a:pPr>
            <a:endParaRPr lang="en-US"/>
          </a:p>
        </c:txPr>
        <c:crossAx val="125025280"/>
        <c:crosses val="autoZero"/>
        <c:crossBetween val="between"/>
      </c:valAx>
    </c:plotArea>
    <c:legend>
      <c:legendPos val="b"/>
      <c:layout>
        <c:manualLayout>
          <c:xMode val="edge"/>
          <c:yMode val="edge"/>
          <c:x val="0.27232393847965397"/>
          <c:y val="0.93023666533208749"/>
          <c:w val="0.50521132288370496"/>
          <c:h val="6.9763334667912527E-2"/>
        </c:manualLayout>
      </c:layout>
      <c:txPr>
        <a:bodyPr/>
        <a:lstStyle/>
        <a:p>
          <a:pPr>
            <a:defRPr sz="1800"/>
          </a:pPr>
          <a:endParaRPr lang="en-US"/>
        </a:p>
      </c:txPr>
    </c:legend>
    <c:plotVisOnly val="1"/>
    <c:dispBlanksAs val="gap"/>
  </c:chart>
  <c:txPr>
    <a:bodyPr/>
    <a:lstStyle/>
    <a:p>
      <a:pPr>
        <a:defRPr sz="1800"/>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a:off x="-533400" y="-2286000"/>
          <a:ext cx="0" cy="0"/>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a:off x="-533400" y="-2286000"/>
          <a:ext cx="0" cy="0"/>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971" cy="350520"/>
          </a:xfrm>
          <a:prstGeom prst="rect">
            <a:avLst/>
          </a:prstGeom>
        </p:spPr>
        <p:txBody>
          <a:bodyPr vert="horz" lIns="91723" tIns="45862" rIns="91723" bIns="45862" rtlCol="0"/>
          <a:lstStyle>
            <a:lvl1pPr algn="l">
              <a:defRPr sz="1200"/>
            </a:lvl1pPr>
          </a:lstStyle>
          <a:p>
            <a:endParaRPr lang="en-US"/>
          </a:p>
        </p:txBody>
      </p:sp>
      <p:sp>
        <p:nvSpPr>
          <p:cNvPr id="3" name="Date Placeholder 2"/>
          <p:cNvSpPr>
            <a:spLocks noGrp="1"/>
          </p:cNvSpPr>
          <p:nvPr>
            <p:ph type="dt" sz="quarter" idx="1"/>
          </p:nvPr>
        </p:nvSpPr>
        <p:spPr>
          <a:xfrm>
            <a:off x="5265838" y="0"/>
            <a:ext cx="4028971" cy="350520"/>
          </a:xfrm>
          <a:prstGeom prst="rect">
            <a:avLst/>
          </a:prstGeom>
        </p:spPr>
        <p:txBody>
          <a:bodyPr vert="horz" lIns="91723" tIns="45862" rIns="91723" bIns="45862" rtlCol="0"/>
          <a:lstStyle>
            <a:lvl1pPr algn="r">
              <a:defRPr sz="1200"/>
            </a:lvl1pPr>
          </a:lstStyle>
          <a:p>
            <a:fld id="{22F4B7A2-EDCA-494D-9B29-2CC7F0AF22C8}" type="datetimeFigureOut">
              <a:rPr lang="en-US" smtClean="0"/>
              <a:pPr/>
              <a:t>5/30/2013</a:t>
            </a:fld>
            <a:endParaRPr lang="en-US"/>
          </a:p>
        </p:txBody>
      </p:sp>
      <p:sp>
        <p:nvSpPr>
          <p:cNvPr id="4" name="Footer Placeholder 3"/>
          <p:cNvSpPr>
            <a:spLocks noGrp="1"/>
          </p:cNvSpPr>
          <p:nvPr>
            <p:ph type="ftr" sz="quarter" idx="2"/>
          </p:nvPr>
        </p:nvSpPr>
        <p:spPr>
          <a:xfrm>
            <a:off x="1" y="6658287"/>
            <a:ext cx="4028971" cy="350520"/>
          </a:xfrm>
          <a:prstGeom prst="rect">
            <a:avLst/>
          </a:prstGeom>
        </p:spPr>
        <p:txBody>
          <a:bodyPr vert="horz" lIns="91723" tIns="45862" rIns="91723" bIns="45862" rtlCol="0" anchor="b"/>
          <a:lstStyle>
            <a:lvl1pPr algn="l">
              <a:defRPr sz="1200"/>
            </a:lvl1pPr>
          </a:lstStyle>
          <a:p>
            <a:endParaRPr lang="en-US"/>
          </a:p>
        </p:txBody>
      </p:sp>
      <p:sp>
        <p:nvSpPr>
          <p:cNvPr id="5" name="Slide Number Placeholder 4"/>
          <p:cNvSpPr>
            <a:spLocks noGrp="1"/>
          </p:cNvSpPr>
          <p:nvPr>
            <p:ph type="sldNum" sz="quarter" idx="3"/>
          </p:nvPr>
        </p:nvSpPr>
        <p:spPr>
          <a:xfrm>
            <a:off x="5265838" y="6658287"/>
            <a:ext cx="4028971" cy="350520"/>
          </a:xfrm>
          <a:prstGeom prst="rect">
            <a:avLst/>
          </a:prstGeom>
        </p:spPr>
        <p:txBody>
          <a:bodyPr vert="horz" lIns="91723" tIns="45862" rIns="91723" bIns="45862" rtlCol="0" anchor="b"/>
          <a:lstStyle>
            <a:lvl1pPr algn="r">
              <a:defRPr sz="1200"/>
            </a:lvl1pPr>
          </a:lstStyle>
          <a:p>
            <a:fld id="{6DCD718E-B8DA-4BC0-946E-EB87F279969D}" type="slidenum">
              <a:rPr lang="en-US" smtClean="0"/>
              <a:pPr/>
              <a:t>‹#›</a:t>
            </a:fld>
            <a:endParaRPr lang="en-US"/>
          </a:p>
        </p:txBody>
      </p:sp>
    </p:spTree>
    <p:extLst>
      <p:ext uri="{BB962C8B-B14F-4D97-AF65-F5344CB8AC3E}">
        <p14:creationId xmlns="" xmlns:p14="http://schemas.microsoft.com/office/powerpoint/2010/main" val="1447519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3" tIns="46586" rIns="93173" bIns="46586" rtlCol="0"/>
          <a:lstStyle>
            <a:lvl1pPr algn="r">
              <a:defRPr sz="1200"/>
            </a:lvl1pPr>
          </a:lstStyle>
          <a:p>
            <a:fld id="{EDBC6FBA-7E90-438D-8C7D-CC010FD57D7A}" type="datetimeFigureOut">
              <a:rPr lang="en-US" smtClean="0"/>
              <a:pPr/>
              <a:t>5/30/2013</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3" tIns="46586" rIns="93173"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3" tIns="46586" rIns="93173" bIns="46586" rtlCol="0" anchor="b"/>
          <a:lstStyle>
            <a:lvl1pPr algn="r">
              <a:defRPr sz="1200"/>
            </a:lvl1pPr>
          </a:lstStyle>
          <a:p>
            <a:fld id="{93AF1055-CB92-40EF-BD09-A2225F1FCAC6}" type="slidenum">
              <a:rPr lang="en-US" smtClean="0"/>
              <a:pPr/>
              <a:t>‹#›</a:t>
            </a:fld>
            <a:endParaRPr lang="en-US"/>
          </a:p>
        </p:txBody>
      </p:sp>
    </p:spTree>
    <p:extLst>
      <p:ext uri="{BB962C8B-B14F-4D97-AF65-F5344CB8AC3E}">
        <p14:creationId xmlns="" xmlns:p14="http://schemas.microsoft.com/office/powerpoint/2010/main" val="411755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Arial" pitchFamily="34" charset="0"/>
              </a:rPr>
              <a:t>This presentation template and accompanying notes provide visuals and talking points you can use to customize presentations for both internal audiences (such as governing board members, faculty, staff, and students) and external audiences (such as reporters and policymakers).</a:t>
            </a:r>
          </a:p>
          <a:p>
            <a:endParaRPr lang="en-US" i="1" dirty="0">
              <a:cs typeface="Arial" pitchFamily="34" charset="0"/>
            </a:endParaRPr>
          </a:p>
          <a:p>
            <a:r>
              <a:rPr lang="en-US" i="1" dirty="0">
                <a:cs typeface="Arial" pitchFamily="34" charset="0"/>
              </a:rPr>
              <a:t>The template is divided into five sections: SENSE Overview, Student Respondent Profile, SENSE Benchmarks, Community College Students and Stories, and Strategies to Promote Learning that Matters. Use the section(s) that are most appropriate for the audience and objectives of your presentation.</a:t>
            </a:r>
          </a:p>
          <a:p>
            <a:endParaRPr lang="en-US" i="1"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cs typeface="Arial" pitchFamily="34" charset="0"/>
              </a:rPr>
              <a:t>The template presents information about SENSE and puts survey results in context. It also provides placeholders for custom slides that you can use to describe your college, its survey results, and its practices. The template also includes suggestions for the types of information you can include on these customized slides. Refer to your college’s Key Findings </a:t>
            </a:r>
            <a:r>
              <a:rPr lang="en-US" i="1" dirty="0" smtClean="0">
                <a:cs typeface="Arial" pitchFamily="34" charset="0"/>
              </a:rPr>
              <a:t>and </a:t>
            </a:r>
            <a:r>
              <a:rPr lang="en-US" i="1" dirty="0">
                <a:cs typeface="Arial" pitchFamily="34" charset="0"/>
              </a:rPr>
              <a:t>institutional data for the appropriate data and comparisons for your college</a:t>
            </a:r>
            <a:r>
              <a:rPr lang="en-US" i="1" dirty="0" smtClean="0">
                <a:cs typeface="Arial" pitchFamily="34" charset="0"/>
              </a:rPr>
              <a:t>. </a:t>
            </a:r>
            <a:r>
              <a:rPr lang="en-US" sz="1200" i="1" kern="1200" dirty="0" smtClean="0">
                <a:solidFill>
                  <a:schemeClr val="tx1"/>
                </a:solidFill>
                <a:effectLst/>
                <a:latin typeface="+mn-lt"/>
                <a:ea typeface="+mn-ea"/>
                <a:cs typeface="+mn-cs"/>
              </a:rPr>
              <a:t>You can review your results through the Members Only online reporting system by selecting Standard Reports from the vertical navigation bar. </a:t>
            </a:r>
          </a:p>
          <a:p>
            <a:endParaRPr lang="en-US" i="1" dirty="0">
              <a:cs typeface="Arial" pitchFamily="34" charset="0"/>
            </a:endParaRPr>
          </a:p>
          <a:p>
            <a:endParaRPr lang="en-US" i="1" dirty="0">
              <a:cs typeface="Arial" pitchFamily="34" charset="0"/>
            </a:endParaRPr>
          </a:p>
          <a:p>
            <a:r>
              <a:rPr lang="en-US" i="1" dirty="0">
                <a:cs typeface="Arial" pitchFamily="34" charset="0"/>
              </a:rPr>
              <a:t>The PowerPoint template is designed to be flexible. You can c</a:t>
            </a:r>
            <a:r>
              <a:rPr lang="en-US" i="1" dirty="0">
                <a:ea typeface="ＭＳ Ｐゴシック" charset="-128"/>
                <a:cs typeface="Arial" pitchFamily="34" charset="0"/>
              </a:rPr>
              <a:t>ustomize the presentation by adding local information and add or delete slides to modify the length of the presentation and tailor it for various audiences. Please note that recommendations for customization and instruction for finding specific data points will be in italics in the </a:t>
            </a:r>
            <a:r>
              <a:rPr lang="en-US" i="1" dirty="0" smtClean="0">
                <a:ea typeface="ＭＳ Ｐゴシック" charset="-128"/>
                <a:cs typeface="Arial" pitchFamily="34" charset="0"/>
              </a:rPr>
              <a:t>‘notes’ </a:t>
            </a:r>
            <a:r>
              <a:rPr lang="en-US" i="1" dirty="0">
                <a:ea typeface="ＭＳ Ｐゴシック" charset="-128"/>
                <a:cs typeface="Arial" pitchFamily="34" charset="0"/>
              </a:rPr>
              <a:t>section of each slide</a:t>
            </a:r>
            <a:r>
              <a:rPr lang="en-US" i="1" dirty="0" smtClean="0">
                <a:ea typeface="ＭＳ Ｐゴシック" charset="-128"/>
                <a:cs typeface="Arial" pitchFamily="34" charset="0"/>
              </a:rPr>
              <a:t>.</a:t>
            </a:r>
          </a:p>
          <a:p>
            <a:endParaRPr lang="en-US" i="1" dirty="0" smtClean="0">
              <a:ea typeface="ＭＳ Ｐゴシック"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Finally, this tool may be used in conjunction with the SENSE Drop-In Overview Report Template, a Microsoft Word template that assists colleges in communicating SENSE data to their college community. </a:t>
            </a:r>
          </a:p>
          <a:p>
            <a:endParaRPr lang="en-US" i="1" dirty="0">
              <a:ea typeface="ＭＳ Ｐゴシック" charset="-128"/>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a:t>
            </a:fld>
            <a:endParaRPr lang="en-US" dirty="0"/>
          </a:p>
        </p:txBody>
      </p:sp>
    </p:spTree>
    <p:extLst>
      <p:ext uri="{BB962C8B-B14F-4D97-AF65-F5344CB8AC3E}">
        <p14:creationId xmlns="" xmlns:p14="http://schemas.microsoft.com/office/powerpoint/2010/main" val="349346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u="sng" dirty="0" smtClean="0">
                <a:latin typeface="Arial" pitchFamily="34" charset="0"/>
                <a:cs typeface="Arial" pitchFamily="34" charset="0"/>
              </a:rPr>
              <a:t>Racial Identification</a:t>
            </a:r>
            <a:endParaRPr lang="en-US" dirty="0" smtClean="0">
              <a:latin typeface="Arial" pitchFamily="34" charset="0"/>
              <a:cs typeface="Arial" pitchFamily="34" charset="0"/>
            </a:endParaRPr>
          </a:p>
          <a:p>
            <a:r>
              <a:rPr lang="en-US" b="1" dirty="0">
                <a:latin typeface="Arial" pitchFamily="34" charset="0"/>
                <a:cs typeface="Arial" pitchFamily="34" charset="0"/>
              </a:rPr>
              <a:t>XX% </a:t>
            </a:r>
            <a:r>
              <a:rPr lang="en-US" dirty="0">
                <a:latin typeface="Arial" pitchFamily="34" charset="0"/>
                <a:cs typeface="Arial" pitchFamily="34" charset="0"/>
              </a:rPr>
              <a:t>of our entering student respondents identified themselves as White/non-Hispanic, </a:t>
            </a:r>
            <a:r>
              <a:rPr lang="en-US" b="1" dirty="0">
                <a:latin typeface="Arial" pitchFamily="34" charset="0"/>
                <a:cs typeface="Arial" pitchFamily="34" charset="0"/>
              </a:rPr>
              <a:t>XX%</a:t>
            </a:r>
            <a:r>
              <a:rPr lang="en-US" dirty="0">
                <a:latin typeface="Arial" pitchFamily="34" charset="0"/>
                <a:cs typeface="Arial" pitchFamily="34" charset="0"/>
              </a:rPr>
              <a:t> as Hispanic/Latino/Spanish, </a:t>
            </a:r>
            <a:r>
              <a:rPr lang="en-US" b="1" dirty="0">
                <a:latin typeface="Arial" pitchFamily="34" charset="0"/>
                <a:cs typeface="Arial" pitchFamily="34" charset="0"/>
              </a:rPr>
              <a:t>XX%</a:t>
            </a:r>
            <a:r>
              <a:rPr lang="en-US" dirty="0">
                <a:latin typeface="Arial" pitchFamily="34" charset="0"/>
                <a:cs typeface="Arial" pitchFamily="34" charset="0"/>
              </a:rPr>
              <a:t> as Black or African American, and </a:t>
            </a:r>
            <a:r>
              <a:rPr lang="en-US" b="1" dirty="0">
                <a:latin typeface="Arial" pitchFamily="34" charset="0"/>
                <a:cs typeface="Arial" pitchFamily="34" charset="0"/>
              </a:rPr>
              <a:t>XX%</a:t>
            </a:r>
            <a:r>
              <a:rPr lang="en-US" dirty="0">
                <a:latin typeface="Arial" pitchFamily="34" charset="0"/>
                <a:cs typeface="Arial" pitchFamily="34" charset="0"/>
              </a:rPr>
              <a:t> as Asian. </a:t>
            </a:r>
            <a:r>
              <a:rPr lang="en-US" b="1" dirty="0">
                <a:latin typeface="Arial" pitchFamily="34" charset="0"/>
                <a:cs typeface="Arial" pitchFamily="34" charset="0"/>
              </a:rPr>
              <a:t>XX%</a:t>
            </a:r>
            <a:r>
              <a:rPr lang="en-US" dirty="0">
                <a:latin typeface="Arial" pitchFamily="34" charset="0"/>
                <a:cs typeface="Arial" pitchFamily="34" charset="0"/>
              </a:rPr>
              <a:t> of the student respondents are American Indian. </a:t>
            </a:r>
            <a:r>
              <a:rPr lang="en-US" b="1" dirty="0">
                <a:latin typeface="Arial" pitchFamily="34" charset="0"/>
                <a:cs typeface="Arial" pitchFamily="34" charset="0"/>
              </a:rPr>
              <a:t>XX%</a:t>
            </a:r>
            <a:r>
              <a:rPr lang="en-US" dirty="0">
                <a:latin typeface="Arial" pitchFamily="34" charset="0"/>
                <a:cs typeface="Arial" pitchFamily="34" charset="0"/>
              </a:rPr>
              <a:t> marked “other” when responding to the question, “What is your racial identification?”  </a:t>
            </a:r>
            <a:r>
              <a:rPr lang="en-US" i="1" dirty="0">
                <a:latin typeface="Arial" pitchFamily="34" charset="0"/>
                <a:cs typeface="Arial" pitchFamily="34" charset="0"/>
              </a:rPr>
              <a:t>Our student sample is </a:t>
            </a:r>
            <a:r>
              <a:rPr lang="en-US" i="1" dirty="0" smtClean="0">
                <a:latin typeface="Arial" pitchFamily="34" charset="0"/>
                <a:cs typeface="Arial" pitchFamily="34" charset="0"/>
              </a:rPr>
              <a:t>[more/less/equally] </a:t>
            </a:r>
            <a:r>
              <a:rPr lang="en-US" i="1" dirty="0">
                <a:latin typeface="Arial" pitchFamily="34" charset="0"/>
                <a:cs typeface="Arial" pitchFamily="34" charset="0"/>
              </a:rPr>
              <a:t>diverse than the SENSE </a:t>
            </a:r>
            <a:r>
              <a:rPr lang="en-US" i="1" dirty="0" smtClean="0">
                <a:latin typeface="Arial" pitchFamily="34" charset="0"/>
                <a:cs typeface="Arial" pitchFamily="34" charset="0"/>
              </a:rPr>
              <a:t>Cohort</a:t>
            </a:r>
            <a:r>
              <a:rPr lang="en-US" dirty="0" smtClean="0">
                <a:latin typeface="Arial" pitchFamily="34" charset="0"/>
                <a:cs typeface="Arial" pitchFamily="34" charset="0"/>
              </a:rPr>
              <a:t>, </a:t>
            </a:r>
            <a:r>
              <a:rPr lang="en-US" dirty="0">
                <a:latin typeface="Arial" pitchFamily="34" charset="0"/>
                <a:cs typeface="Arial" pitchFamily="34" charset="0"/>
              </a:rPr>
              <a:t>which was </a:t>
            </a:r>
            <a:r>
              <a:rPr lang="en-US" b="1" dirty="0" smtClean="0">
                <a:latin typeface="Arial" pitchFamily="34" charset="0"/>
                <a:cs typeface="Arial" pitchFamily="34" charset="0"/>
              </a:rPr>
              <a:t>51%</a:t>
            </a:r>
            <a:r>
              <a:rPr lang="en-US" dirty="0" smtClean="0">
                <a:latin typeface="Arial" pitchFamily="34" charset="0"/>
                <a:cs typeface="Arial" pitchFamily="34" charset="0"/>
              </a:rPr>
              <a:t> </a:t>
            </a:r>
            <a:r>
              <a:rPr lang="en-US" dirty="0">
                <a:latin typeface="Arial" pitchFamily="34" charset="0"/>
                <a:cs typeface="Arial" pitchFamily="34" charset="0"/>
              </a:rPr>
              <a:t>White/non-Hispanic, </a:t>
            </a:r>
            <a:r>
              <a:rPr lang="en-US" b="1" dirty="0" smtClean="0">
                <a:latin typeface="Arial" pitchFamily="34" charset="0"/>
                <a:cs typeface="Arial" pitchFamily="34" charset="0"/>
              </a:rPr>
              <a:t>16%</a:t>
            </a:r>
            <a:r>
              <a:rPr lang="en-US" dirty="0" smtClean="0">
                <a:latin typeface="Arial" pitchFamily="34" charset="0"/>
                <a:cs typeface="Arial" pitchFamily="34" charset="0"/>
              </a:rPr>
              <a:t> </a:t>
            </a:r>
            <a:r>
              <a:rPr lang="en-US" dirty="0">
                <a:latin typeface="Arial" pitchFamily="34" charset="0"/>
                <a:cs typeface="Arial" pitchFamily="34" charset="0"/>
              </a:rPr>
              <a:t>Hispanic/Latino/Spanish, </a:t>
            </a:r>
            <a:r>
              <a:rPr lang="en-US" b="1" dirty="0" smtClean="0">
                <a:latin typeface="Arial" pitchFamily="34" charset="0"/>
                <a:cs typeface="Arial" pitchFamily="34" charset="0"/>
              </a:rPr>
              <a:t>15%</a:t>
            </a:r>
            <a:r>
              <a:rPr lang="en-US" dirty="0" smtClean="0">
                <a:latin typeface="Arial" pitchFamily="34" charset="0"/>
                <a:cs typeface="Arial" pitchFamily="34" charset="0"/>
              </a:rPr>
              <a:t> </a:t>
            </a:r>
            <a:r>
              <a:rPr lang="en-US" dirty="0">
                <a:latin typeface="Arial" pitchFamily="34" charset="0"/>
                <a:cs typeface="Arial" pitchFamily="34" charset="0"/>
              </a:rPr>
              <a:t>Black or African American, </a:t>
            </a:r>
            <a:r>
              <a:rPr lang="en-US" b="1" dirty="0" smtClean="0">
                <a:latin typeface="Arial" pitchFamily="34" charset="0"/>
                <a:cs typeface="Arial" pitchFamily="34" charset="0"/>
              </a:rPr>
              <a:t>3%</a:t>
            </a:r>
            <a:r>
              <a:rPr lang="en-US" dirty="0" smtClean="0">
                <a:latin typeface="Arial" pitchFamily="34" charset="0"/>
                <a:cs typeface="Arial" pitchFamily="34" charset="0"/>
              </a:rPr>
              <a:t> </a:t>
            </a:r>
            <a:r>
              <a:rPr lang="en-US" dirty="0">
                <a:latin typeface="Arial" pitchFamily="34" charset="0"/>
                <a:cs typeface="Arial" pitchFamily="34" charset="0"/>
              </a:rPr>
              <a:t>Asian, and </a:t>
            </a:r>
            <a:r>
              <a:rPr lang="en-US" b="1" dirty="0" smtClean="0">
                <a:latin typeface="Arial" pitchFamily="34" charset="0"/>
                <a:cs typeface="Arial" pitchFamily="34" charset="0"/>
              </a:rPr>
              <a:t>2%</a:t>
            </a:r>
            <a:r>
              <a:rPr lang="en-US" dirty="0" smtClean="0">
                <a:latin typeface="Arial" pitchFamily="34" charset="0"/>
                <a:cs typeface="Arial" pitchFamily="34" charset="0"/>
              </a:rPr>
              <a:t> </a:t>
            </a:r>
            <a:r>
              <a:rPr lang="en-US" dirty="0">
                <a:latin typeface="Arial" pitchFamily="34" charset="0"/>
                <a:cs typeface="Arial" pitchFamily="34" charset="0"/>
              </a:rPr>
              <a:t>American Indian </a:t>
            </a:r>
            <a:r>
              <a:rPr lang="en-US" i="1" dirty="0" smtClean="0">
                <a:latin typeface="Arial" pitchFamily="34" charset="0"/>
                <a:cs typeface="Arial" pitchFamily="34" charset="0"/>
              </a:rPr>
              <a:t>(survey item #35</a:t>
            </a:r>
            <a:r>
              <a:rPr lang="en-US" i="1" dirty="0">
                <a:latin typeface="Arial" pitchFamily="34" charset="0"/>
                <a:cs typeface="Arial" pitchFamily="34" charset="0"/>
              </a:rPr>
              <a:t>, Standard Reports/Appendix/Table 1: Respondents to Underlying Populations).</a:t>
            </a:r>
          </a:p>
          <a:p>
            <a:r>
              <a:rPr lang="en-US" dirty="0" smtClean="0">
                <a:latin typeface="Arial" pitchFamily="34" charset="0"/>
                <a:cs typeface="Arial" pitchFamily="34" charset="0"/>
              </a:rPr>
              <a:t> </a:t>
            </a:r>
          </a:p>
          <a:p>
            <a:r>
              <a:rPr lang="en-US" b="1" u="sng" dirty="0" smtClean="0">
                <a:latin typeface="Arial" pitchFamily="34" charset="0"/>
                <a:cs typeface="Arial" pitchFamily="34" charset="0"/>
              </a:rPr>
              <a:t>International Students</a:t>
            </a:r>
            <a:endParaRPr lang="en-US" dirty="0" smtClean="0">
              <a:latin typeface="Arial" pitchFamily="34" charset="0"/>
              <a:cs typeface="Arial" pitchFamily="34" charset="0"/>
            </a:endParaRPr>
          </a:p>
          <a:p>
            <a:r>
              <a:rPr lang="en-US" b="1" dirty="0" smtClean="0">
                <a:latin typeface="Arial" pitchFamily="34" charset="0"/>
                <a:cs typeface="Arial" pitchFamily="34" charset="0"/>
              </a:rPr>
              <a:t>XX%</a:t>
            </a:r>
            <a:r>
              <a:rPr lang="en-US" dirty="0" smtClean="0">
                <a:latin typeface="Arial" pitchFamily="34" charset="0"/>
                <a:cs typeface="Arial" pitchFamily="34" charset="0"/>
              </a:rPr>
              <a:t> of our entering students responded </a:t>
            </a:r>
            <a:r>
              <a:rPr lang="en-US" i="1" dirty="0" smtClean="0">
                <a:latin typeface="Arial" pitchFamily="34" charset="0"/>
                <a:cs typeface="Arial" pitchFamily="34" charset="0"/>
              </a:rPr>
              <a:t>yes</a:t>
            </a:r>
            <a:r>
              <a:rPr lang="en-US" dirty="0" smtClean="0">
                <a:latin typeface="Arial" pitchFamily="34" charset="0"/>
                <a:cs typeface="Arial" pitchFamily="34" charset="0"/>
              </a:rPr>
              <a:t> to the question, “Are you an international student or foreign national?” </a:t>
            </a:r>
            <a:r>
              <a:rPr lang="en-US" i="1" dirty="0">
                <a:latin typeface="Arial" pitchFamily="34" charset="0"/>
                <a:cs typeface="Arial" pitchFamily="34" charset="0"/>
              </a:rPr>
              <a:t>Our college has </a:t>
            </a:r>
            <a:r>
              <a:rPr lang="en-US" i="1" dirty="0" smtClean="0">
                <a:latin typeface="Arial" pitchFamily="34" charset="0"/>
                <a:cs typeface="Arial" pitchFamily="34" charset="0"/>
              </a:rPr>
              <a:t>[fewer/more] </a:t>
            </a:r>
            <a:r>
              <a:rPr lang="en-US" i="1" dirty="0">
                <a:latin typeface="Arial" pitchFamily="34" charset="0"/>
                <a:cs typeface="Arial" pitchFamily="34" charset="0"/>
              </a:rPr>
              <a:t>international students </a:t>
            </a:r>
            <a:r>
              <a:rPr lang="en-US" i="0" dirty="0" smtClean="0">
                <a:latin typeface="Arial" pitchFamily="34" charset="0"/>
                <a:cs typeface="Arial" pitchFamily="34" charset="0"/>
              </a:rPr>
              <a:t>than </a:t>
            </a:r>
            <a:r>
              <a:rPr lang="en-US" i="0" dirty="0">
                <a:latin typeface="Arial" pitchFamily="34" charset="0"/>
                <a:cs typeface="Arial" pitchFamily="34" charset="0"/>
              </a:rPr>
              <a:t>the </a:t>
            </a:r>
            <a:r>
              <a:rPr lang="en-US" i="0" dirty="0" smtClean="0">
                <a:latin typeface="Arial" pitchFamily="34" charset="0"/>
                <a:cs typeface="Arial" pitchFamily="34" charset="0"/>
              </a:rPr>
              <a:t>2012 </a:t>
            </a:r>
            <a:r>
              <a:rPr lang="en-US" i="1" dirty="0" smtClean="0">
                <a:latin typeface="Arial" pitchFamily="34" charset="0"/>
                <a:cs typeface="Arial" pitchFamily="34" charset="0"/>
              </a:rPr>
              <a:t>SENSE</a:t>
            </a:r>
            <a:r>
              <a:rPr lang="en-US" i="0" dirty="0" smtClean="0">
                <a:latin typeface="Arial" pitchFamily="34" charset="0"/>
                <a:cs typeface="Arial" pitchFamily="34" charset="0"/>
              </a:rPr>
              <a:t> Cohort, </a:t>
            </a:r>
            <a:r>
              <a:rPr lang="en-US" i="0" dirty="0">
                <a:latin typeface="Arial" pitchFamily="34" charset="0"/>
                <a:cs typeface="Arial" pitchFamily="34" charset="0"/>
              </a:rPr>
              <a:t>of which </a:t>
            </a:r>
            <a:r>
              <a:rPr lang="en-US" b="1" i="0" dirty="0" smtClean="0">
                <a:latin typeface="Arial" pitchFamily="34" charset="0"/>
                <a:cs typeface="Arial" pitchFamily="34" charset="0"/>
              </a:rPr>
              <a:t>5%</a:t>
            </a:r>
            <a:r>
              <a:rPr lang="en-US" i="0" dirty="0" smtClean="0">
                <a:latin typeface="Arial" pitchFamily="34" charset="0"/>
                <a:cs typeface="Arial" pitchFamily="34" charset="0"/>
              </a:rPr>
              <a:t> </a:t>
            </a:r>
            <a:r>
              <a:rPr lang="en-US" i="0" dirty="0">
                <a:latin typeface="Arial" pitchFamily="34" charset="0"/>
                <a:cs typeface="Arial" pitchFamily="34" charset="0"/>
              </a:rPr>
              <a:t>is international </a:t>
            </a:r>
            <a:r>
              <a:rPr lang="en-US" i="1" dirty="0" smtClean="0">
                <a:latin typeface="Arial" pitchFamily="34" charset="0"/>
                <a:cs typeface="Arial" pitchFamily="34" charset="0"/>
              </a:rPr>
              <a:t>(survey item #34</a:t>
            </a:r>
            <a:r>
              <a:rPr lang="en-US" i="1" dirty="0">
                <a:latin typeface="Arial" pitchFamily="34" charset="0"/>
                <a:cs typeface="Arial" pitchFamily="34" charset="0"/>
              </a:rPr>
              <a:t>, Standard Reports/Appendix/Table 1: Respondents to Underlying Populations).</a:t>
            </a:r>
            <a:endParaRPr lang="en-US" i="1" dirty="0" smtClean="0">
              <a:latin typeface="Arial" pitchFamily="34" charset="0"/>
              <a:cs typeface="Arial" pitchFamily="34" charset="0"/>
            </a:endParaRPr>
          </a:p>
          <a:p>
            <a:endParaRPr lang="en-US" i="1" dirty="0" smtClean="0">
              <a:latin typeface="Arial" pitchFamily="34" charset="0"/>
              <a:cs typeface="Arial" pitchFamily="34" charset="0"/>
            </a:endParaRPr>
          </a:p>
          <a:p>
            <a:r>
              <a:rPr lang="en-US" b="1" u="sng" dirty="0" smtClean="0">
                <a:latin typeface="Arial" pitchFamily="34" charset="0"/>
                <a:cs typeface="Arial" pitchFamily="34" charset="0"/>
              </a:rPr>
              <a:t>Limited English Speaking Students</a:t>
            </a:r>
            <a:endParaRPr lang="en-US" dirty="0" smtClean="0">
              <a:latin typeface="Arial" pitchFamily="34" charset="0"/>
              <a:cs typeface="Arial" pitchFamily="34" charset="0"/>
            </a:endParaRPr>
          </a:p>
          <a:p>
            <a:r>
              <a:rPr lang="en-US" dirty="0" smtClean="0">
                <a:latin typeface="Arial" pitchFamily="34" charset="0"/>
                <a:cs typeface="Arial" pitchFamily="34" charset="0"/>
              </a:rPr>
              <a:t>At our college, </a:t>
            </a:r>
            <a:r>
              <a:rPr lang="en-US" b="1" dirty="0" smtClean="0">
                <a:latin typeface="Arial" pitchFamily="34" charset="0"/>
                <a:cs typeface="Arial" pitchFamily="34" charset="0"/>
              </a:rPr>
              <a:t>XX% </a:t>
            </a:r>
            <a:r>
              <a:rPr lang="en-US" dirty="0" smtClean="0">
                <a:latin typeface="Arial" pitchFamily="34" charset="0"/>
                <a:cs typeface="Arial" pitchFamily="34" charset="0"/>
              </a:rPr>
              <a:t>of </a:t>
            </a:r>
            <a:r>
              <a:rPr lang="en-US" i="1" dirty="0" smtClean="0">
                <a:latin typeface="Arial" pitchFamily="34" charset="0"/>
                <a:cs typeface="Arial" pitchFamily="34" charset="0"/>
              </a:rPr>
              <a:t>SENSE</a:t>
            </a:r>
            <a:r>
              <a:rPr lang="en-US" dirty="0" smtClean="0">
                <a:latin typeface="Arial" pitchFamily="34" charset="0"/>
                <a:cs typeface="Arial" pitchFamily="34" charset="0"/>
              </a:rPr>
              <a:t> respondents are non-native English speakers </a:t>
            </a:r>
            <a:r>
              <a:rPr lang="en-US" i="1" dirty="0" smtClean="0">
                <a:latin typeface="Arial" pitchFamily="34" charset="0"/>
                <a:cs typeface="Arial" pitchFamily="34" charset="0"/>
              </a:rPr>
              <a:t>(survey item #33</a:t>
            </a:r>
            <a:r>
              <a:rPr lang="en-US" i="1" dirty="0">
                <a:latin typeface="Arial" pitchFamily="34" charset="0"/>
                <a:cs typeface="Arial" pitchFamily="34" charset="0"/>
              </a:rPr>
              <a:t>, Standard Reports/Standard Reports for [College Name]/All Entering Students/Frequencies).</a:t>
            </a:r>
            <a:endParaRPr lang="en-US" b="0" i="1"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smtClean="0">
                <a:solidFill>
                  <a:schemeClr val="tx1"/>
                </a:solidFill>
                <a:latin typeface="Arial" pitchFamily="34" charset="0"/>
                <a:cs typeface="Arial" pitchFamily="34" charset="0"/>
              </a:rPr>
              <a:t>First-Generation Status</a:t>
            </a:r>
            <a:endParaRPr lang="en-US" dirty="0" smtClean="0">
              <a:solidFill>
                <a:schemeClr val="tx1"/>
              </a:solidFill>
              <a:latin typeface="Arial" pitchFamily="34" charset="0"/>
              <a:cs typeface="Arial" pitchFamily="34" charset="0"/>
            </a:endParaRPr>
          </a:p>
          <a:p>
            <a:r>
              <a:rPr lang="en-US" b="1" dirty="0" smtClean="0">
                <a:solidFill>
                  <a:schemeClr val="tx1"/>
                </a:solidFill>
                <a:latin typeface="Arial" pitchFamily="34" charset="0"/>
                <a:cs typeface="Arial" pitchFamily="34" charset="0"/>
              </a:rPr>
              <a:t>XX% </a:t>
            </a:r>
            <a:r>
              <a:rPr lang="en-US" i="1" dirty="0" smtClean="0">
                <a:solidFill>
                  <a:schemeClr val="tx1"/>
                </a:solidFill>
                <a:latin typeface="Arial" pitchFamily="34" charset="0"/>
                <a:cs typeface="Arial" pitchFamily="34" charset="0"/>
              </a:rPr>
              <a:t>(will need to be calculated using the Custom Report Requests page– see explanation that follows) </a:t>
            </a:r>
            <a:r>
              <a:rPr lang="en-US" dirty="0" smtClean="0">
                <a:solidFill>
                  <a:schemeClr val="tx1"/>
                </a:solidFill>
                <a:latin typeface="Arial" pitchFamily="34" charset="0"/>
                <a:cs typeface="Arial" pitchFamily="34" charset="0"/>
              </a:rPr>
              <a:t>of entering student respondents indicate that neither parent has earned a degree higher than a high school diploma nor has college experience; accordingly, these students are considered "first-generation.”  </a:t>
            </a:r>
            <a:r>
              <a:rPr lang="en-US" b="1" dirty="0" smtClean="0">
                <a:solidFill>
                  <a:schemeClr val="tx1"/>
                </a:solidFill>
                <a:latin typeface="Arial" pitchFamily="34" charset="0"/>
                <a:cs typeface="Arial" pitchFamily="34" charset="0"/>
              </a:rPr>
              <a:t>XX% </a:t>
            </a:r>
            <a:r>
              <a:rPr lang="en-US" dirty="0" smtClean="0">
                <a:solidFill>
                  <a:schemeClr val="tx1"/>
                </a:solidFill>
                <a:latin typeface="Arial" pitchFamily="34" charset="0"/>
                <a:cs typeface="Arial" pitchFamily="34" charset="0"/>
              </a:rPr>
              <a:t>indicate that their mothers’ highest level of education is a high school diploma </a:t>
            </a:r>
            <a:r>
              <a:rPr lang="en-US" i="0" dirty="0" smtClean="0">
                <a:solidFill>
                  <a:schemeClr val="tx1"/>
                </a:solidFill>
                <a:latin typeface="Arial" pitchFamily="34" charset="0"/>
                <a:cs typeface="Arial" pitchFamily="34" charset="0"/>
              </a:rPr>
              <a:t>(with no college experience), </a:t>
            </a:r>
            <a:r>
              <a:rPr lang="en-US" dirty="0" smtClean="0">
                <a:solidFill>
                  <a:schemeClr val="tx1"/>
                </a:solidFill>
                <a:latin typeface="Arial" pitchFamily="34" charset="0"/>
                <a:cs typeface="Arial" pitchFamily="34" charset="0"/>
              </a:rPr>
              <a:t>and </a:t>
            </a:r>
            <a:r>
              <a:rPr lang="en-US" b="1" dirty="0" smtClean="0">
                <a:solidFill>
                  <a:schemeClr val="tx1"/>
                </a:solidFill>
                <a:latin typeface="Arial" pitchFamily="34" charset="0"/>
                <a:cs typeface="Arial" pitchFamily="34" charset="0"/>
              </a:rPr>
              <a:t>XX% </a:t>
            </a:r>
            <a:r>
              <a:rPr lang="en-US" dirty="0" smtClean="0">
                <a:solidFill>
                  <a:schemeClr val="tx1"/>
                </a:solidFill>
                <a:latin typeface="Arial" pitchFamily="34" charset="0"/>
                <a:cs typeface="Arial" pitchFamily="34" charset="0"/>
              </a:rPr>
              <a:t>indicate that level for their fathers </a:t>
            </a:r>
            <a:r>
              <a:rPr lang="en-US" i="1" dirty="0" smtClean="0">
                <a:solidFill>
                  <a:schemeClr val="tx1"/>
                </a:solidFill>
                <a:latin typeface="Arial" pitchFamily="34" charset="0"/>
                <a:cs typeface="Arial" pitchFamily="34" charset="0"/>
              </a:rPr>
              <a:t>(survey item #38, </a:t>
            </a:r>
            <a:r>
              <a:rPr lang="en-US" i="1" dirty="0">
                <a:solidFill>
                  <a:schemeClr val="tx1"/>
                </a:solidFill>
                <a:latin typeface="Arial" pitchFamily="34" charset="0"/>
                <a:cs typeface="Arial" pitchFamily="34" charset="0"/>
              </a:rPr>
              <a:t>Standard Reports/Standard Reports for [College Name]/All Entering Students/Frequencies</a:t>
            </a:r>
            <a:r>
              <a:rPr lang="en-US" i="1" dirty="0" smtClean="0">
                <a:solidFill>
                  <a:schemeClr val="tx1"/>
                </a:solidFill>
                <a:latin typeface="Arial" pitchFamily="34" charset="0"/>
                <a:cs typeface="Arial" pitchFamily="34" charset="0"/>
              </a:rPr>
              <a:t>).</a:t>
            </a:r>
          </a:p>
          <a:p>
            <a:r>
              <a:rPr lang="en-US" i="1" dirty="0" smtClean="0">
                <a:solidFill>
                  <a:schemeClr val="tx1"/>
                </a:solidFill>
                <a:latin typeface="Arial" pitchFamily="34" charset="0"/>
                <a:cs typeface="Arial" pitchFamily="34" charset="0"/>
              </a:rPr>
              <a:t> </a:t>
            </a:r>
          </a:p>
          <a:p>
            <a:r>
              <a:rPr lang="en-US" sz="1200" b="0" i="1" kern="1200" dirty="0" smtClean="0">
                <a:solidFill>
                  <a:schemeClr val="tx1"/>
                </a:solidFill>
                <a:effectLst/>
                <a:latin typeface="+mn-lt"/>
                <a:ea typeface="+mn-ea"/>
                <a:cs typeface="+mn-cs"/>
              </a:rPr>
              <a:t>How to obtain the percentage of first generation respondents using the Custom Report Requests Page:</a:t>
            </a:r>
          </a:p>
          <a:p>
            <a:r>
              <a:rPr lang="en-US" sz="1200" kern="1200" dirty="0" smtClean="0">
                <a:solidFill>
                  <a:schemeClr val="tx1"/>
                </a:solidFill>
                <a:effectLst/>
                <a:latin typeface="+mn-lt"/>
                <a:ea typeface="+mn-ea"/>
                <a:cs typeface="+mn-cs"/>
              </a:rPr>
              <a:t> Go to the Custom Report Requests page on the online reporting system</a:t>
            </a:r>
          </a:p>
          <a:p>
            <a:pPr lvl="0"/>
            <a:r>
              <a:rPr lang="en-US" sz="1200" kern="1200" dirty="0" smtClean="0">
                <a:solidFill>
                  <a:schemeClr val="tx1"/>
                </a:solidFill>
                <a:effectLst/>
                <a:latin typeface="+mn-lt"/>
                <a:ea typeface="+mn-ea"/>
                <a:cs typeface="+mn-cs"/>
              </a:rPr>
              <a:t>For instrument, select “Main Survey”</a:t>
            </a:r>
          </a:p>
          <a:p>
            <a:pPr lvl="0"/>
            <a:r>
              <a:rPr lang="en-US" sz="1200" kern="1200" dirty="0" smtClean="0">
                <a:solidFill>
                  <a:schemeClr val="tx1"/>
                </a:solidFill>
                <a:effectLst/>
                <a:latin typeface="+mn-lt"/>
                <a:ea typeface="+mn-ea"/>
                <a:cs typeface="+mn-cs"/>
              </a:rPr>
              <a:t>For weighting, select “Weighted”</a:t>
            </a:r>
          </a:p>
          <a:p>
            <a:pPr lvl="0"/>
            <a:r>
              <a:rPr lang="en-US" sz="1200" kern="1200" dirty="0" smtClean="0">
                <a:solidFill>
                  <a:schemeClr val="tx1"/>
                </a:solidFill>
                <a:effectLst/>
                <a:latin typeface="+mn-lt"/>
                <a:ea typeface="+mn-ea"/>
                <a:cs typeface="+mn-cs"/>
              </a:rPr>
              <a:t>On Option 1, choose to “Make Comparisons Within My College”</a:t>
            </a:r>
          </a:p>
          <a:p>
            <a:pPr lvl="0"/>
            <a:r>
              <a:rPr lang="en-US" sz="1200" kern="1200" dirty="0" smtClean="0">
                <a:solidFill>
                  <a:schemeClr val="tx1"/>
                </a:solidFill>
                <a:effectLst/>
                <a:latin typeface="+mn-lt"/>
                <a:ea typeface="+mn-ea"/>
                <a:cs typeface="+mn-cs"/>
              </a:rPr>
              <a:t>On Option 2, choose “First-Generation &amp; Not First-Generation Students”</a:t>
            </a:r>
          </a:p>
          <a:p>
            <a:pPr lvl="0"/>
            <a:r>
              <a:rPr lang="en-US" sz="1200" kern="1200" dirty="0" smtClean="0">
                <a:solidFill>
                  <a:schemeClr val="tx1"/>
                </a:solidFill>
                <a:effectLst/>
                <a:latin typeface="+mn-lt"/>
                <a:ea typeface="+mn-ea"/>
                <a:cs typeface="+mn-cs"/>
              </a:rPr>
              <a:t>Submit the report request</a:t>
            </a:r>
          </a:p>
          <a:p>
            <a:pPr lvl="0"/>
            <a:r>
              <a:rPr lang="en-US" sz="1200" kern="1200" dirty="0" smtClean="0">
                <a:solidFill>
                  <a:schemeClr val="tx1"/>
                </a:solidFill>
                <a:effectLst/>
                <a:latin typeface="+mn-lt"/>
                <a:ea typeface="+mn-ea"/>
                <a:cs typeface="+mn-cs"/>
              </a:rPr>
              <a:t>Once you receive confirmation that the reports have completed, open the frequency report on the Completed Report Requests page</a:t>
            </a:r>
          </a:p>
          <a:p>
            <a:pPr lvl="0"/>
            <a:r>
              <a:rPr lang="en-US" sz="1200" kern="1200" dirty="0" smtClean="0">
                <a:solidFill>
                  <a:schemeClr val="tx1"/>
                </a:solidFill>
                <a:effectLst/>
                <a:latin typeface="+mn-lt"/>
                <a:ea typeface="+mn-ea"/>
                <a:cs typeface="+mn-cs"/>
              </a:rPr>
              <a:t>On item 38g, the percent in the “Response” cell in the “First-Generation” column is the percentage of first-generation respondents at your college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latin typeface="Arial" pitchFamily="34" charset="0"/>
                <a:cs typeface="Arial" pitchFamily="34" charset="0"/>
              </a:rPr>
              <a:t>Orientation</a:t>
            </a:r>
            <a:endParaRPr lang="en-US" dirty="0" smtClean="0">
              <a:latin typeface="Arial" pitchFamily="34" charset="0"/>
              <a:cs typeface="Arial" pitchFamily="34" charset="0"/>
            </a:endParaRPr>
          </a:p>
          <a:p>
            <a:r>
              <a:rPr lang="en-US" b="1" dirty="0">
                <a:latin typeface="Arial" pitchFamily="34" charset="0"/>
                <a:cs typeface="Arial" pitchFamily="34" charset="0"/>
              </a:rPr>
              <a:t>XX% </a:t>
            </a:r>
            <a:r>
              <a:rPr lang="en-US" dirty="0">
                <a:latin typeface="Arial" pitchFamily="34" charset="0"/>
                <a:cs typeface="Arial" pitchFamily="34" charset="0"/>
              </a:rPr>
              <a:t>of </a:t>
            </a:r>
            <a:r>
              <a:rPr lang="en-US" dirty="0" smtClean="0">
                <a:latin typeface="Arial" pitchFamily="34" charset="0"/>
                <a:cs typeface="Arial" pitchFamily="34" charset="0"/>
              </a:rPr>
              <a:t>entering student</a:t>
            </a:r>
            <a:r>
              <a:rPr lang="en-US" baseline="0" dirty="0" smtClean="0">
                <a:latin typeface="Arial" pitchFamily="34" charset="0"/>
                <a:cs typeface="Arial" pitchFamily="34" charset="0"/>
              </a:rPr>
              <a:t> respondents</a:t>
            </a:r>
            <a:r>
              <a:rPr lang="en-US" dirty="0" smtClean="0">
                <a:latin typeface="Arial" pitchFamily="34" charset="0"/>
                <a:cs typeface="Arial" pitchFamily="34" charset="0"/>
              </a:rPr>
              <a:t> </a:t>
            </a:r>
            <a:r>
              <a:rPr lang="en-US" dirty="0">
                <a:latin typeface="Arial" pitchFamily="34" charset="0"/>
                <a:cs typeface="Arial" pitchFamily="34" charset="0"/>
              </a:rPr>
              <a:t>report attending an on-campus orientation prior to the beginning of classes, while </a:t>
            </a:r>
            <a:r>
              <a:rPr lang="en-US" b="1" dirty="0">
                <a:latin typeface="Arial" pitchFamily="34" charset="0"/>
                <a:cs typeface="Arial" pitchFamily="34" charset="0"/>
              </a:rPr>
              <a:t>XX% </a:t>
            </a:r>
            <a:r>
              <a:rPr lang="en-US" dirty="0">
                <a:latin typeface="Arial" pitchFamily="34" charset="0"/>
                <a:cs typeface="Arial" pitchFamily="34" charset="0"/>
              </a:rPr>
              <a:t>report attending an online orientation. </a:t>
            </a:r>
            <a:r>
              <a:rPr lang="en-US" b="1" dirty="0">
                <a:latin typeface="Arial" pitchFamily="34" charset="0"/>
                <a:cs typeface="Arial" pitchFamily="34" charset="0"/>
              </a:rPr>
              <a:t>XX%</a:t>
            </a:r>
            <a:r>
              <a:rPr lang="en-US" dirty="0">
                <a:latin typeface="Arial" pitchFamily="34" charset="0"/>
                <a:cs typeface="Arial" pitchFamily="34" charset="0"/>
              </a:rPr>
              <a:t> of entering </a:t>
            </a:r>
            <a:r>
              <a:rPr lang="en-US" dirty="0" smtClean="0">
                <a:latin typeface="Arial" pitchFamily="34" charset="0"/>
                <a:cs typeface="Arial" pitchFamily="34" charset="0"/>
              </a:rPr>
              <a:t>student respondents </a:t>
            </a:r>
            <a:r>
              <a:rPr lang="en-US" dirty="0">
                <a:latin typeface="Arial" pitchFamily="34" charset="0"/>
                <a:cs typeface="Arial" pitchFamily="34" charset="0"/>
              </a:rPr>
              <a:t>report enrolling in an orientation course during their first semester/quarter at the college </a:t>
            </a:r>
            <a:r>
              <a:rPr lang="en-US" i="1" dirty="0" smtClean="0">
                <a:latin typeface="Arial" pitchFamily="34" charset="0"/>
                <a:cs typeface="Arial" pitchFamily="34" charset="0"/>
              </a:rPr>
              <a:t>(survey item #11</a:t>
            </a:r>
            <a:r>
              <a:rPr lang="en-US" i="1" dirty="0">
                <a:latin typeface="Arial" pitchFamily="34" charset="0"/>
                <a:cs typeface="Arial" pitchFamily="34" charset="0"/>
              </a:rPr>
              <a:t>, Standard Reports/Standard Reports for [College Name]/All Entering Students/Frequencies)</a:t>
            </a:r>
            <a:r>
              <a:rPr lang="en-US" dirty="0">
                <a:latin typeface="Arial" pitchFamily="34" charset="0"/>
                <a:cs typeface="Arial" pitchFamily="34" charset="0"/>
              </a:rPr>
              <a:t>.</a:t>
            </a: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latin typeface="Arial" pitchFamily="34" charset="0"/>
                <a:cs typeface="Arial" pitchFamily="34" charset="0"/>
              </a:rPr>
              <a:t>Courses Dropped</a:t>
            </a:r>
            <a:endParaRPr lang="en-US" dirty="0" smtClean="0">
              <a:latin typeface="Arial" pitchFamily="34" charset="0"/>
              <a:cs typeface="Arial" pitchFamily="34" charset="0"/>
            </a:endParaRPr>
          </a:p>
          <a:p>
            <a:r>
              <a:rPr lang="en-US" b="1" dirty="0">
                <a:latin typeface="Arial" pitchFamily="34" charset="0"/>
                <a:cs typeface="Arial" pitchFamily="34" charset="0"/>
              </a:rPr>
              <a:t>XX% </a:t>
            </a:r>
            <a:r>
              <a:rPr lang="en-US" dirty="0">
                <a:latin typeface="Arial" pitchFamily="34" charset="0"/>
                <a:cs typeface="Arial" pitchFamily="34" charset="0"/>
              </a:rPr>
              <a:t>of </a:t>
            </a:r>
            <a:r>
              <a:rPr lang="en-US" dirty="0" smtClean="0">
                <a:latin typeface="Arial" pitchFamily="34" charset="0"/>
                <a:cs typeface="Arial" pitchFamily="34" charset="0"/>
              </a:rPr>
              <a:t>entering student respondents </a:t>
            </a:r>
            <a:r>
              <a:rPr lang="en-US" dirty="0">
                <a:latin typeface="Arial" pitchFamily="34" charset="0"/>
                <a:cs typeface="Arial" pitchFamily="34" charset="0"/>
              </a:rPr>
              <a:t>report dropping at least one course after the first day of class </a:t>
            </a:r>
            <a:r>
              <a:rPr lang="en-US" i="1" dirty="0" smtClean="0">
                <a:latin typeface="Arial" pitchFamily="34" charset="0"/>
                <a:cs typeface="Arial" pitchFamily="34" charset="0"/>
              </a:rPr>
              <a:t>(survey item #9</a:t>
            </a:r>
            <a:r>
              <a:rPr lang="en-US" i="1" dirty="0">
                <a:latin typeface="Arial" pitchFamily="34" charset="0"/>
                <a:cs typeface="Arial" pitchFamily="34" charset="0"/>
              </a:rPr>
              <a:t>, Standard Reports/Standard Reports for [College Name]/All Entering Students/Frequencies).</a:t>
            </a:r>
          </a:p>
          <a:p>
            <a:r>
              <a:rPr lang="en-US" b="1"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latin typeface="Arial" pitchFamily="34" charset="0"/>
                <a:cs typeface="Arial" pitchFamily="34" charset="0"/>
              </a:rPr>
              <a:t>External Commitments</a:t>
            </a:r>
            <a:endParaRPr lang="en-US" dirty="0" smtClean="0">
              <a:latin typeface="Arial" pitchFamily="34" charset="0"/>
              <a:cs typeface="Arial" pitchFamily="34" charset="0"/>
            </a:endParaRPr>
          </a:p>
          <a:p>
            <a:r>
              <a:rPr lang="en-US" b="1" dirty="0">
                <a:latin typeface="Arial" pitchFamily="34" charset="0"/>
                <a:cs typeface="Arial" pitchFamily="34" charset="0"/>
              </a:rPr>
              <a:t>XX% </a:t>
            </a:r>
            <a:r>
              <a:rPr lang="en-US" dirty="0">
                <a:latin typeface="Arial" pitchFamily="34" charset="0"/>
                <a:cs typeface="Arial" pitchFamily="34" charset="0"/>
              </a:rPr>
              <a:t>of </a:t>
            </a:r>
            <a:r>
              <a:rPr lang="en-US" dirty="0" smtClean="0">
                <a:latin typeface="Arial" pitchFamily="34" charset="0"/>
                <a:cs typeface="Arial" pitchFamily="34" charset="0"/>
              </a:rPr>
              <a:t>entering student</a:t>
            </a:r>
            <a:r>
              <a:rPr lang="en-US" baseline="0" dirty="0" smtClean="0">
                <a:latin typeface="Arial" pitchFamily="34" charset="0"/>
                <a:cs typeface="Arial" pitchFamily="34" charset="0"/>
              </a:rPr>
              <a:t> respondents</a:t>
            </a:r>
            <a:r>
              <a:rPr lang="en-US" dirty="0" smtClean="0">
                <a:latin typeface="Arial" pitchFamily="34" charset="0"/>
                <a:cs typeface="Arial" pitchFamily="34" charset="0"/>
              </a:rPr>
              <a:t> </a:t>
            </a:r>
            <a:r>
              <a:rPr lang="en-US" dirty="0">
                <a:latin typeface="Arial" pitchFamily="34" charset="0"/>
                <a:cs typeface="Arial" pitchFamily="34" charset="0"/>
              </a:rPr>
              <a:t>work 21 or more hours per week; and </a:t>
            </a:r>
            <a:r>
              <a:rPr lang="en-US" b="1" dirty="0">
                <a:latin typeface="Arial" pitchFamily="34" charset="0"/>
                <a:cs typeface="Arial" pitchFamily="34" charset="0"/>
              </a:rPr>
              <a:t>XX% </a:t>
            </a:r>
            <a:r>
              <a:rPr lang="en-US" dirty="0" smtClean="0">
                <a:latin typeface="Arial" pitchFamily="34" charset="0"/>
                <a:cs typeface="Arial" pitchFamily="34" charset="0"/>
              </a:rPr>
              <a:t>spend </a:t>
            </a:r>
            <a:r>
              <a:rPr lang="en-US" dirty="0">
                <a:latin typeface="Arial" pitchFamily="34" charset="0"/>
                <a:cs typeface="Arial" pitchFamily="34" charset="0"/>
              </a:rPr>
              <a:t>at least </a:t>
            </a:r>
            <a:r>
              <a:rPr lang="en-US" b="1" dirty="0">
                <a:latin typeface="Arial" pitchFamily="34" charset="0"/>
                <a:cs typeface="Arial" pitchFamily="34" charset="0"/>
              </a:rPr>
              <a:t>XX</a:t>
            </a:r>
            <a:r>
              <a:rPr lang="en-US" dirty="0">
                <a:latin typeface="Arial" pitchFamily="34" charset="0"/>
                <a:cs typeface="Arial" pitchFamily="34" charset="0"/>
              </a:rPr>
              <a:t> hours per week working for pay </a:t>
            </a:r>
            <a:r>
              <a:rPr lang="en-US" i="1" dirty="0" smtClean="0">
                <a:latin typeface="Arial" pitchFamily="34" charset="0"/>
                <a:cs typeface="Arial" pitchFamily="34" charset="0"/>
              </a:rPr>
              <a:t>(survey item #24b</a:t>
            </a:r>
            <a:r>
              <a:rPr lang="en-US" i="1" dirty="0">
                <a:latin typeface="Arial" pitchFamily="34" charset="0"/>
                <a:cs typeface="Arial" pitchFamily="34" charset="0"/>
              </a:rPr>
              <a:t>, Standard Reports/Standard Reports for [College Name]/All Entering Students/Frequencies). </a:t>
            </a:r>
          </a:p>
          <a:p>
            <a:r>
              <a:rPr lang="en-US" i="1" dirty="0" smtClean="0"/>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latin typeface="Arial" pitchFamily="34" charset="0"/>
                <a:cs typeface="Arial" pitchFamily="34" charset="0"/>
              </a:rPr>
              <a:t>Goals</a:t>
            </a:r>
            <a:endParaRPr lang="en-US" dirty="0" smtClean="0">
              <a:latin typeface="Arial" pitchFamily="34" charset="0"/>
              <a:cs typeface="Arial" pitchFamily="34" charset="0"/>
            </a:endParaRPr>
          </a:p>
          <a:p>
            <a:r>
              <a:rPr lang="en-US" i="0" u="none" dirty="0" smtClean="0">
                <a:latin typeface="Arial" pitchFamily="34" charset="0"/>
                <a:cs typeface="Arial" pitchFamily="34" charset="0"/>
              </a:rPr>
              <a:t>Entering student respondents</a:t>
            </a:r>
            <a:r>
              <a:rPr lang="en-US" i="0" u="none" baseline="0" dirty="0" smtClean="0">
                <a:latin typeface="Arial" pitchFamily="34" charset="0"/>
                <a:cs typeface="Arial" pitchFamily="34" charset="0"/>
              </a:rPr>
              <a:t> were asked to indicate their reasons or goals for attending this college. </a:t>
            </a:r>
            <a:r>
              <a:rPr lang="en-US" i="1" u="none" baseline="0" dirty="0" smtClean="0">
                <a:latin typeface="Arial" pitchFamily="34" charset="0"/>
                <a:cs typeface="Arial" pitchFamily="34" charset="0"/>
              </a:rPr>
              <a:t>The majority</a:t>
            </a:r>
            <a:r>
              <a:rPr lang="en-US" i="0" u="none" baseline="0" dirty="0" smtClean="0">
                <a:latin typeface="Arial" pitchFamily="34" charset="0"/>
                <a:cs typeface="Arial" pitchFamily="34" charset="0"/>
              </a:rPr>
              <a:t>, </a:t>
            </a:r>
            <a:r>
              <a:rPr lang="en-US" b="1" i="0" u="none" baseline="0" dirty="0" smtClean="0">
                <a:latin typeface="Arial" pitchFamily="34" charset="0"/>
                <a:cs typeface="Arial" pitchFamily="34" charset="0"/>
              </a:rPr>
              <a:t>XX% </a:t>
            </a:r>
            <a:r>
              <a:rPr lang="en-US" i="0" u="none" baseline="0" dirty="0" smtClean="0">
                <a:latin typeface="Arial" pitchFamily="34" charset="0"/>
                <a:cs typeface="Arial" pitchFamily="34" charset="0"/>
              </a:rPr>
              <a:t>indicated that obtaining a degree or certificate is a primary goal, with an additional </a:t>
            </a:r>
            <a:r>
              <a:rPr lang="en-US" b="1" i="0" u="none" baseline="0" dirty="0" smtClean="0">
                <a:latin typeface="Arial" pitchFamily="34" charset="0"/>
                <a:cs typeface="Arial" pitchFamily="34" charset="0"/>
              </a:rPr>
              <a:t>XX% </a:t>
            </a:r>
            <a:r>
              <a:rPr lang="en-US" i="0" u="none" baseline="0" dirty="0" smtClean="0">
                <a:latin typeface="Arial" pitchFamily="34" charset="0"/>
                <a:cs typeface="Arial" pitchFamily="34" charset="0"/>
              </a:rPr>
              <a:t>indicating that it is a secondary goal. </a:t>
            </a:r>
            <a:r>
              <a:rPr lang="en-US" b="1" i="0" u="none" baseline="0" dirty="0" smtClean="0">
                <a:latin typeface="Arial" pitchFamily="34" charset="0"/>
                <a:cs typeface="Arial" pitchFamily="34" charset="0"/>
              </a:rPr>
              <a:t>XX% </a:t>
            </a:r>
            <a:r>
              <a:rPr lang="en-US" i="0" u="none" baseline="0" dirty="0" smtClean="0">
                <a:latin typeface="Arial" pitchFamily="34" charset="0"/>
                <a:cs typeface="Arial" pitchFamily="34" charset="0"/>
              </a:rPr>
              <a:t>of entering students indicated that their primary goal is to transfer to a 4-year college, while </a:t>
            </a:r>
            <a:r>
              <a:rPr lang="en-US" b="1" i="0" u="none" baseline="0" dirty="0" smtClean="0">
                <a:latin typeface="Arial" pitchFamily="34" charset="0"/>
                <a:cs typeface="Arial" pitchFamily="34" charset="0"/>
              </a:rPr>
              <a:t>XX% </a:t>
            </a:r>
            <a:r>
              <a:rPr lang="en-US" i="0" u="none" baseline="0" dirty="0" smtClean="0">
                <a:latin typeface="Arial" pitchFamily="34" charset="0"/>
                <a:cs typeface="Arial" pitchFamily="34" charset="0"/>
              </a:rPr>
              <a:t>indicated that completing a certificate is a primary goal </a:t>
            </a:r>
            <a:r>
              <a:rPr lang="en-US" i="1" u="none" dirty="0" smtClean="0">
                <a:latin typeface="Arial" pitchFamily="34" charset="0"/>
                <a:cs typeface="Arial" pitchFamily="34" charset="0"/>
              </a:rPr>
              <a:t>(survey item #37,</a:t>
            </a:r>
            <a:r>
              <a:rPr lang="en-US" i="1" u="none" baseline="0" dirty="0" smtClean="0">
                <a:latin typeface="Arial" pitchFamily="34" charset="0"/>
                <a:cs typeface="Arial" pitchFamily="34" charset="0"/>
              </a:rPr>
              <a:t> </a:t>
            </a:r>
            <a:r>
              <a:rPr lang="en-US" i="1" dirty="0">
                <a:latin typeface="Arial" pitchFamily="34" charset="0"/>
                <a:cs typeface="Arial" pitchFamily="34" charset="0"/>
              </a:rPr>
              <a:t>Standard Reports/Standard Reports for [College Name]/All Entering Students/Frequencies). </a:t>
            </a:r>
            <a:endParaRPr lang="en-US" i="1" u="none"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i="0" dirty="0" smtClean="0">
                <a:latin typeface="Arial" pitchFamily="34" charset="0"/>
                <a:cs typeface="Arial" pitchFamily="34" charset="0"/>
              </a:rPr>
              <a:t>Asked about their plans after the current semester, XX% of students report </a:t>
            </a:r>
            <a:r>
              <a:rPr lang="en-US" i="1" dirty="0" smtClean="0">
                <a:latin typeface="Arial" pitchFamily="34" charset="0"/>
                <a:cs typeface="Arial" pitchFamily="34" charset="0"/>
              </a:rPr>
              <a:t>(survey item # </a:t>
            </a:r>
            <a:r>
              <a:rPr lang="en-US" i="1" baseline="0" dirty="0" smtClean="0">
                <a:latin typeface="Arial" pitchFamily="34" charset="0"/>
                <a:cs typeface="Arial" pitchFamily="34" charset="0"/>
              </a:rPr>
              <a:t>25</a:t>
            </a:r>
            <a:r>
              <a:rPr lang="en-US" i="1" dirty="0" smtClean="0">
                <a:latin typeface="Arial" pitchFamily="34" charset="0"/>
                <a:cs typeface="Arial" pitchFamily="34" charset="0"/>
              </a:rPr>
              <a:t>, </a:t>
            </a:r>
            <a:r>
              <a:rPr lang="en-US" i="1" dirty="0">
                <a:latin typeface="Arial" pitchFamily="34" charset="0"/>
                <a:cs typeface="Arial" pitchFamily="34" charset="0"/>
              </a:rPr>
              <a:t>Standard Reports/Standard Reports for [College Name]/All Entering Students/Frequencies) </a:t>
            </a:r>
            <a:r>
              <a:rPr lang="en-US" i="0" dirty="0" smtClean="0">
                <a:latin typeface="Arial" pitchFamily="34" charset="0"/>
                <a:cs typeface="Arial" pitchFamily="34" charset="0"/>
              </a:rPr>
              <a:t>that they have no plans to return or are uncertain about their future plans. These data clearly point to an opportunity for our college, through strengthened academic planning and advising, to help students establish an academic plan and pathway that will help them persist in college.</a:t>
            </a:r>
          </a:p>
          <a:p>
            <a:endParaRPr lang="en-US" baseline="0" dirty="0" smtClean="0">
              <a:latin typeface="+mn-lt"/>
              <a:cs typeface="Arial" pitchFamily="34" charset="0"/>
            </a:endParaRPr>
          </a:p>
          <a:p>
            <a:endParaRPr lang="en-US" dirty="0" smtClean="0">
              <a:latin typeface="+mn-lt"/>
              <a:cs typeface="Arial" pitchFamily="34" charset="0"/>
            </a:endParaRP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16</a:t>
            </a:fld>
            <a:endParaRPr lang="en-US"/>
          </a:p>
        </p:txBody>
      </p:sp>
    </p:spTree>
    <p:extLst>
      <p:ext uri="{BB962C8B-B14F-4D97-AF65-F5344CB8AC3E}">
        <p14:creationId xmlns="" xmlns:p14="http://schemas.microsoft.com/office/powerpoint/2010/main" val="1225830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Arial" pitchFamily="34" charset="0"/>
                <a:cs typeface="Arial" pitchFamily="34" charset="0"/>
              </a:rPr>
              <a:t>While respondents say they value student services — XX% </a:t>
            </a:r>
            <a:r>
              <a:rPr lang="en-US" i="1" dirty="0">
                <a:latin typeface="Arial" pitchFamily="34" charset="0"/>
                <a:cs typeface="Arial" pitchFamily="34" charset="0"/>
              </a:rPr>
              <a:t>report rarely or never using academic advising/planning services. In addition, </a:t>
            </a:r>
            <a:r>
              <a:rPr lang="en-US" i="1" dirty="0" smtClean="0">
                <a:latin typeface="Arial" pitchFamily="34" charset="0"/>
                <a:cs typeface="Arial" pitchFamily="34" charset="0"/>
              </a:rPr>
              <a:t>XX% </a:t>
            </a:r>
            <a:r>
              <a:rPr lang="en-US" i="1" dirty="0">
                <a:latin typeface="Arial" pitchFamily="34" charset="0"/>
                <a:cs typeface="Arial" pitchFamily="34" charset="0"/>
              </a:rPr>
              <a:t>report rarely or never using skill </a:t>
            </a:r>
            <a:r>
              <a:rPr lang="en-US" i="1" dirty="0" smtClean="0">
                <a:latin typeface="Arial" pitchFamily="34" charset="0"/>
                <a:cs typeface="Arial" pitchFamily="34" charset="0"/>
              </a:rPr>
              <a:t>labs (survey items #20a,</a:t>
            </a:r>
            <a:r>
              <a:rPr lang="en-US" i="1" baseline="0" dirty="0" smtClean="0">
                <a:latin typeface="Arial" pitchFamily="34" charset="0"/>
                <a:cs typeface="Arial" pitchFamily="34" charset="0"/>
              </a:rPr>
              <a:t> #20b, #20g, and #20f</a:t>
            </a:r>
            <a:r>
              <a:rPr lang="en-US" i="1" dirty="0" smtClean="0">
                <a:latin typeface="Arial" pitchFamily="34" charset="0"/>
                <a:cs typeface="Arial" pitchFamily="34" charset="0"/>
              </a:rPr>
              <a:t>, </a:t>
            </a:r>
            <a:r>
              <a:rPr lang="en-US" i="1" dirty="0">
                <a:latin typeface="Arial" pitchFamily="34" charset="0"/>
                <a:cs typeface="Arial" pitchFamily="34" charset="0"/>
              </a:rPr>
              <a:t>Standard Reports/Standard Reports for [College Name]/All Entering Students/Frequencies</a:t>
            </a:r>
            <a:r>
              <a:rPr lang="en-US" i="1" baseline="0" dirty="0" smtClean="0">
                <a:latin typeface="Arial" pitchFamily="34" charset="0"/>
                <a:cs typeface="Arial" pitchFamily="34" charset="0"/>
              </a:rPr>
              <a:t>).</a:t>
            </a:r>
            <a:endParaRPr lang="en-US" i="1"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17</a:t>
            </a:fld>
            <a:endParaRPr lang="en-US"/>
          </a:p>
        </p:txBody>
      </p:sp>
    </p:spTree>
    <p:extLst>
      <p:ext uri="{BB962C8B-B14F-4D97-AF65-F5344CB8AC3E}">
        <p14:creationId xmlns="" xmlns:p14="http://schemas.microsoft.com/office/powerpoint/2010/main" val="3434561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smtClean="0">
                <a:latin typeface="Arial" pitchFamily="34" charset="0"/>
                <a:cs typeface="Arial" pitchFamily="34" charset="0"/>
              </a:rPr>
              <a:t>Recalling the previous slides on integrating student support into learning services,</a:t>
            </a:r>
            <a:r>
              <a:rPr lang="en-US" i="1" baseline="0" dirty="0" smtClean="0">
                <a:latin typeface="Arial" pitchFamily="34" charset="0"/>
                <a:cs typeface="Arial" pitchFamily="34" charset="0"/>
              </a:rPr>
              <a:t> you’ll recall that most students are not using student services. Research has shown that when given the option of using or not using student services, many will not use them. If, however, it is mandatory to use students services, many more students will use services which, in effect, will create better conditions for learning (survey items #20a - #20k, </a:t>
            </a:r>
            <a:r>
              <a:rPr lang="en-US" i="1" dirty="0">
                <a:latin typeface="Arial" pitchFamily="34" charset="0"/>
                <a:cs typeface="Arial" pitchFamily="34" charset="0"/>
              </a:rPr>
              <a:t>Standard Reports/Standard Reports for [College Name]/All Entering Students/Frequencies</a:t>
            </a:r>
            <a:r>
              <a:rPr lang="en-US" i="1" baseline="0" dirty="0" smtClean="0">
                <a:latin typeface="Arial" pitchFamily="34" charset="0"/>
                <a:cs typeface="Arial" pitchFamily="34" charset="0"/>
              </a:rPr>
              <a:t>). If you already have such policies in place, look at how many students are using these services and where there might be room for improvement. </a:t>
            </a:r>
          </a:p>
          <a:p>
            <a:pPr lvl="0"/>
            <a:endParaRPr lang="en-US" i="1" baseline="0" dirty="0" smtClean="0">
              <a:latin typeface="Arial" pitchFamily="34" charset="0"/>
              <a:cs typeface="Arial" pitchFamily="34" charset="0"/>
            </a:endParaRPr>
          </a:p>
          <a:p>
            <a:pPr lvl="0"/>
            <a:r>
              <a:rPr lang="en-US" i="1" baseline="0" dirty="0" smtClean="0">
                <a:latin typeface="Arial" pitchFamily="34" charset="0"/>
                <a:cs typeface="Arial" pitchFamily="34" charset="0"/>
              </a:rPr>
              <a:t>Viewing results on student attendance and class preparedness might also lead you to uncover other areas where institutional policies could affect conditions for learning (survey items #19s and #19f, </a:t>
            </a:r>
            <a:r>
              <a:rPr lang="en-US" i="1" dirty="0">
                <a:latin typeface="Arial" pitchFamily="34" charset="0"/>
                <a:cs typeface="Arial" pitchFamily="34" charset="0"/>
              </a:rPr>
              <a:t>Standard Reports/Standard Reports for [College Name]/All Entering Students/Frequencies</a:t>
            </a:r>
            <a:r>
              <a:rPr lang="en-US" i="1" baseline="0" dirty="0" smtClean="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18</a:t>
            </a:fld>
            <a:endParaRPr lang="en-US"/>
          </a:p>
        </p:txBody>
      </p:sp>
    </p:spTree>
    <p:extLst>
      <p:ext uri="{BB962C8B-B14F-4D97-AF65-F5344CB8AC3E}">
        <p14:creationId xmlns="" xmlns:p14="http://schemas.microsoft.com/office/powerpoint/2010/main" val="63399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19</a:t>
            </a:fld>
            <a:endParaRPr lang="en-US"/>
          </a:p>
        </p:txBody>
      </p:sp>
    </p:spTree>
    <p:extLst>
      <p:ext uri="{BB962C8B-B14F-4D97-AF65-F5344CB8AC3E}">
        <p14:creationId xmlns="" xmlns:p14="http://schemas.microsoft.com/office/powerpoint/2010/main" val="317024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The Center reports survey results in two ways: students’ responses to individual survey items, which are presented in absolute terms, and national benchmarks.</a:t>
            </a:r>
          </a:p>
          <a:p>
            <a:endParaRPr lang="en-US" dirty="0" smtClean="0">
              <a:latin typeface="Arial" pitchFamily="34" charset="0"/>
              <a:cs typeface="Arial" pitchFamily="34" charset="0"/>
            </a:endParaRPr>
          </a:p>
          <a:p>
            <a:pPr defTabSz="917235">
              <a:defRPr/>
            </a:pPr>
            <a:r>
              <a:rPr lang="en-US" dirty="0" smtClean="0">
                <a:latin typeface="Arial" pitchFamily="34" charset="0"/>
                <a:cs typeface="Arial" pitchFamily="34" charset="0"/>
              </a:rPr>
              <a:t>Benchmarks are groups of conceptually related items that address key areas of student engagement. </a:t>
            </a:r>
            <a:r>
              <a:rPr lang="en-US" i="1" dirty="0" smtClean="0">
                <a:latin typeface="Arial" pitchFamily="34" charset="0"/>
                <a:cs typeface="Arial" pitchFamily="34" charset="0"/>
              </a:rPr>
              <a:t>SENSE</a:t>
            </a:r>
            <a:r>
              <a:rPr lang="en-US" dirty="0" smtClean="0">
                <a:latin typeface="Arial" pitchFamily="34" charset="0"/>
                <a:cs typeface="Arial" pitchFamily="34" charset="0"/>
              </a:rPr>
              <a:t>’s six benchmarks reflect critical elements of engagement for entering students.</a:t>
            </a:r>
            <a:r>
              <a:rPr lang="en-US" baseline="0" dirty="0" smtClean="0">
                <a:latin typeface="Arial" pitchFamily="34" charset="0"/>
                <a:cs typeface="Arial" pitchFamily="34" charset="0"/>
              </a:rPr>
              <a:t> </a:t>
            </a:r>
            <a:r>
              <a:rPr lang="en-US" dirty="0" smtClean="0">
                <a:latin typeface="Arial" pitchFamily="34" charset="0"/>
                <a:cs typeface="Arial" pitchFamily="34" charset="0"/>
              </a:rPr>
              <a:t>Ideally</a:t>
            </a:r>
            <a:r>
              <a:rPr lang="en-US" dirty="0">
                <a:latin typeface="Arial" pitchFamily="34" charset="0"/>
                <a:cs typeface="Arial" pitchFamily="34" charset="0"/>
              </a:rPr>
              <a:t>, colleges engage entering students in all six benchmark areas, beginning with a student’s first contact with the institution — which could happen months before he or she begins classes — and continuing through completion of the first weeks of the initial academic term. This time is decisive because current research indicates that helping students succeed through the equivalent of the first semester (12–15 credit hours) can dramatically improve subsequent success, including completing courses and earning certificates and degrees.</a:t>
            </a:r>
          </a:p>
          <a:p>
            <a:endParaRPr lang="en-US" dirty="0">
              <a:latin typeface="Arial" pitchFamily="34" charset="0"/>
              <a:cs typeface="Arial" pitchFamily="34" charset="0"/>
            </a:endParaRPr>
          </a:p>
          <a:p>
            <a:r>
              <a:rPr lang="en-US" dirty="0">
                <a:latin typeface="Arial" pitchFamily="34" charset="0"/>
                <a:cs typeface="Arial" pitchFamily="34" charset="0"/>
              </a:rPr>
              <a:t>While many of the student behaviors and institutional practices measured by the benchmarks can and should continue throughout students’ college careers, the </a:t>
            </a:r>
            <a:r>
              <a:rPr lang="en-US" i="1" dirty="0">
                <a:latin typeface="Arial" pitchFamily="34" charset="0"/>
                <a:cs typeface="Arial" pitchFamily="34" charset="0"/>
              </a:rPr>
              <a:t>SENSE </a:t>
            </a:r>
            <a:r>
              <a:rPr lang="en-US" dirty="0">
                <a:latin typeface="Arial" pitchFamily="34" charset="0"/>
                <a:cs typeface="Arial" pitchFamily="34" charset="0"/>
              </a:rPr>
              <a:t>items and the resulting data focus on this critical entering student timeframe.</a:t>
            </a:r>
          </a:p>
          <a:p>
            <a:endParaRPr lang="en-US" dirty="0">
              <a:latin typeface="Arial" pitchFamily="34" charset="0"/>
              <a:cs typeface="Arial" pitchFamily="34" charset="0"/>
            </a:endParaRPr>
          </a:p>
          <a:p>
            <a:r>
              <a:rPr lang="en-US" dirty="0">
                <a:latin typeface="Arial" pitchFamily="34" charset="0"/>
                <a:cs typeface="Arial" pitchFamily="34" charset="0"/>
              </a:rPr>
              <a:t>The </a:t>
            </a:r>
            <a:r>
              <a:rPr lang="en-US" i="1" dirty="0">
                <a:latin typeface="Arial" pitchFamily="34" charset="0"/>
                <a:cs typeface="Arial" pitchFamily="34" charset="0"/>
              </a:rPr>
              <a:t>SENSE </a:t>
            </a:r>
            <a:r>
              <a:rPr lang="en-US" dirty="0">
                <a:latin typeface="Arial" pitchFamily="34" charset="0"/>
                <a:cs typeface="Arial" pitchFamily="34" charset="0"/>
              </a:rPr>
              <a:t>Benchmarks of Effective Practice with Entering </a:t>
            </a:r>
            <a:r>
              <a:rPr lang="en-US" b="0" dirty="0">
                <a:latin typeface="Arial" pitchFamily="34" charset="0"/>
                <a:cs typeface="Arial" pitchFamily="34" charset="0"/>
              </a:rPr>
              <a:t>Students are early connections, high expectations and aspirations, clear academic plan and pathway, effective track to college readiness, engaged learning, and academic and social support network.</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20</a:t>
            </a:fld>
            <a:endParaRPr lang="en-US"/>
          </a:p>
        </p:txBody>
      </p:sp>
    </p:spTree>
    <p:extLst>
      <p:ext uri="{BB962C8B-B14F-4D97-AF65-F5344CB8AC3E}">
        <p14:creationId xmlns="" xmlns:p14="http://schemas.microsoft.com/office/powerpoint/2010/main" val="2356182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latin typeface="Arial" pitchFamily="34" charset="0"/>
                <a:cs typeface="Arial" pitchFamily="34" charset="0"/>
              </a:rPr>
              <a:t>Each </a:t>
            </a:r>
            <a:r>
              <a:rPr lang="en-US" i="0" dirty="0">
                <a:latin typeface="Arial" pitchFamily="34" charset="0"/>
                <a:cs typeface="Arial" pitchFamily="34" charset="0"/>
              </a:rPr>
              <a:t>individual benchmark score was computed by averaging the scores on survey items that make up that benchmark. Benchmark scores are standardized so that the mean — the average of all participating students — always is 50 and the standard deviation is 25</a:t>
            </a:r>
            <a:r>
              <a:rPr lang="en-US" i="0" dirty="0" smtClean="0">
                <a:latin typeface="Arial" pitchFamily="34" charset="0"/>
                <a:cs typeface="Arial" pitchFamily="34" charset="0"/>
              </a:rPr>
              <a:t>.</a:t>
            </a:r>
          </a:p>
          <a:p>
            <a:endParaRPr lang="en-US" i="1" dirty="0">
              <a:latin typeface="Arial" pitchFamily="34" charset="0"/>
              <a:cs typeface="Arial" pitchFamily="34" charset="0"/>
            </a:endParaRPr>
          </a:p>
          <a:p>
            <a:r>
              <a:rPr lang="en-US" i="1" dirty="0">
                <a:latin typeface="Arial" pitchFamily="34" charset="0"/>
                <a:cs typeface="Arial" pitchFamily="34" charset="0"/>
              </a:rPr>
              <a:t>The most valuable use of benchmarks is to see </a:t>
            </a:r>
            <a:r>
              <a:rPr lang="en-US" i="1" dirty="0" smtClean="0">
                <a:latin typeface="Arial" pitchFamily="34" charset="0"/>
                <a:cs typeface="Arial" pitchFamily="34" charset="0"/>
              </a:rPr>
              <a:t>your</a:t>
            </a:r>
            <a:r>
              <a:rPr lang="en-US" i="1" baseline="0" dirty="0" smtClean="0">
                <a:latin typeface="Arial" pitchFamily="34" charset="0"/>
                <a:cs typeface="Arial" pitchFamily="34" charset="0"/>
              </a:rPr>
              <a:t> </a:t>
            </a:r>
            <a:r>
              <a:rPr lang="en-US" i="1" dirty="0" smtClean="0">
                <a:latin typeface="Arial" pitchFamily="34" charset="0"/>
                <a:cs typeface="Arial" pitchFamily="34" charset="0"/>
              </a:rPr>
              <a:t>college’s </a:t>
            </a:r>
            <a:r>
              <a:rPr lang="en-US" i="1" dirty="0">
                <a:latin typeface="Arial" pitchFamily="34" charset="0"/>
                <a:cs typeface="Arial" pitchFamily="34" charset="0"/>
              </a:rPr>
              <a:t>deviation from the mean, and the standardized score provides an easy way to assess whether an individual college is performing above or below the mean (50) on each benchmark. The standardized scores make it possible for colleges to compare their own performance across benchmarks and with groups of similar colleges</a:t>
            </a:r>
            <a:r>
              <a:rPr lang="en-US" i="1" dirty="0" smtClean="0">
                <a:latin typeface="Arial" pitchFamily="34" charset="0"/>
                <a:cs typeface="Arial" pitchFamily="34" charset="0"/>
              </a:rPr>
              <a:t>.</a:t>
            </a:r>
          </a:p>
          <a:p>
            <a:pPr defTabSz="931727"/>
            <a:endParaRPr lang="en-US" i="1" dirty="0" smtClean="0">
              <a:latin typeface="Arial" pitchFamily="34" charset="0"/>
              <a:cs typeface="Arial" pitchFamily="34" charset="0"/>
            </a:endParaRPr>
          </a:p>
          <a:p>
            <a:pPr defTabSz="931727"/>
            <a:r>
              <a:rPr lang="en-US" i="1" dirty="0" smtClean="0">
                <a:latin typeface="Arial" pitchFamily="34" charset="0"/>
                <a:cs typeface="Arial" pitchFamily="34" charset="0"/>
              </a:rPr>
              <a:t>SENSE encourages colleges to ask continually whether current performance is good enough — and to reach for excellence in student engagement.</a:t>
            </a:r>
          </a:p>
          <a:p>
            <a:pPr defTabSz="931727"/>
            <a:endParaRPr lang="en-US" i="1" dirty="0" smtClean="0">
              <a:latin typeface="Arial" pitchFamily="34" charset="0"/>
              <a:cs typeface="Arial" pitchFamily="34" charset="0"/>
            </a:endParaRPr>
          </a:p>
          <a:p>
            <a:pPr defTabSz="931727"/>
            <a:r>
              <a:rPr lang="en-US" i="1" u="none" dirty="0" smtClean="0">
                <a:latin typeface="Arial" pitchFamily="34" charset="0"/>
                <a:cs typeface="Arial" pitchFamily="34" charset="0"/>
              </a:rPr>
              <a:t>You college’s benchmark score</a:t>
            </a:r>
            <a:r>
              <a:rPr lang="en-US" i="1" u="none" baseline="0" dirty="0" smtClean="0">
                <a:latin typeface="Arial" pitchFamily="34" charset="0"/>
                <a:cs typeface="Arial" pitchFamily="34" charset="0"/>
              </a:rPr>
              <a:t>s are available through Standard Reports/</a:t>
            </a:r>
            <a:r>
              <a:rPr lang="en-US" i="1" u="none" dirty="0" smtClean="0">
                <a:latin typeface="Arial" pitchFamily="34" charset="0"/>
                <a:cs typeface="Arial" pitchFamily="34" charset="0"/>
              </a:rPr>
              <a:t>Standard Reports for [College Name]/All Entering Students/Benchmarks.</a:t>
            </a:r>
          </a:p>
          <a:p>
            <a:endParaRPr lang="en-US" dirty="0">
              <a:latin typeface="+mn-lt"/>
              <a:cs typeface="Arial" pitchFamily="34" charset="0"/>
            </a:endParaRPr>
          </a:p>
          <a:p>
            <a:endParaRPr lang="en-US" dirty="0">
              <a:latin typeface="+mn-lt"/>
              <a:cs typeface="Arial" pitchFamily="34" charset="0"/>
            </a:endParaRP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21</a:t>
            </a:fld>
            <a:endParaRPr lang="en-US"/>
          </a:p>
        </p:txBody>
      </p:sp>
    </p:spTree>
    <p:extLst>
      <p:ext uri="{BB962C8B-B14F-4D97-AF65-F5344CB8AC3E}">
        <p14:creationId xmlns:p14="http://schemas.microsoft.com/office/powerpoint/2010/main" xmlns="" val="2720193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latin typeface="Arial" pitchFamily="34" charset="0"/>
                <a:cs typeface="Arial" pitchFamily="34" charset="0"/>
              </a:rPr>
              <a:t>Ensuring that students are academically prepared for college upon leaving high school is a difficult task. At [College</a:t>
            </a:r>
            <a:r>
              <a:rPr lang="en-US" baseline="0" dirty="0" smtClean="0">
                <a:latin typeface="Arial" pitchFamily="34" charset="0"/>
                <a:cs typeface="Arial" pitchFamily="34" charset="0"/>
              </a:rPr>
              <a:t> Name], </a:t>
            </a:r>
            <a:r>
              <a:rPr lang="en-US" dirty="0" smtClean="0">
                <a:latin typeface="Arial" pitchFamily="34" charset="0"/>
                <a:cs typeface="Arial" pitchFamily="34" charset="0"/>
              </a:rPr>
              <a:t>we know the consequences of being under-prepared for college. National research indicates that less than half of high school students graduate with the skills they need to be successful in college. Community colleges like ours, moreover, serve large numbers of older students who may need refresher courses (or additional training) and students who may need English language instruction or other types of special support. Therefore, it isn’t surprising that significant numbers of our students may need some level of developmental education. However, with strong developmental education programs, incoming college students can quickly be put on the path to academic success. </a:t>
            </a:r>
          </a:p>
          <a:p>
            <a:r>
              <a:rPr lang="en-US" dirty="0" smtClean="0">
                <a:latin typeface="Arial" pitchFamily="34" charset="0"/>
                <a:cs typeface="Arial" pitchFamily="34" charset="0"/>
              </a:rPr>
              <a:t> </a:t>
            </a:r>
          </a:p>
          <a:p>
            <a:r>
              <a:rPr lang="en-US" i="1" dirty="0" smtClean="0">
                <a:latin typeface="Arial" pitchFamily="34" charset="0"/>
                <a:cs typeface="Arial" pitchFamily="34" charset="0"/>
              </a:rPr>
              <a:t>Give relevant survey results, such as the percentage of students who were enrolled in developmental courses in math, reading, or writing, ESL courses,</a:t>
            </a:r>
            <a:r>
              <a:rPr lang="en-US" i="1" baseline="0" dirty="0" smtClean="0">
                <a:latin typeface="Arial" pitchFamily="34" charset="0"/>
                <a:cs typeface="Arial" pitchFamily="34" charset="0"/>
              </a:rPr>
              <a:t> </a:t>
            </a:r>
            <a:r>
              <a:rPr lang="en-US" i="1" dirty="0" smtClean="0">
                <a:latin typeface="Arial" pitchFamily="34" charset="0"/>
                <a:cs typeface="Arial" pitchFamily="34" charset="0"/>
              </a:rPr>
              <a:t>or study skills courses during their first</a:t>
            </a:r>
            <a:r>
              <a:rPr lang="en-US" i="1" baseline="0" dirty="0" smtClean="0">
                <a:latin typeface="Arial" pitchFamily="34" charset="0"/>
                <a:cs typeface="Arial" pitchFamily="34" charset="0"/>
              </a:rPr>
              <a:t> semester</a:t>
            </a:r>
            <a:r>
              <a:rPr lang="en-US" i="1" dirty="0" smtClean="0">
                <a:latin typeface="Arial" pitchFamily="34" charset="0"/>
                <a:cs typeface="Arial" pitchFamily="34" charset="0"/>
              </a:rPr>
              <a:t>. Discuss</a:t>
            </a:r>
            <a:r>
              <a:rPr lang="en-US" i="1" baseline="0" dirty="0" smtClean="0">
                <a:latin typeface="Arial" pitchFamily="34" charset="0"/>
                <a:cs typeface="Arial" pitchFamily="34" charset="0"/>
              </a:rPr>
              <a:t> whether your results are </a:t>
            </a:r>
            <a:r>
              <a:rPr lang="en-US" i="1" dirty="0" smtClean="0">
                <a:latin typeface="Arial" pitchFamily="34" charset="0"/>
                <a:cs typeface="Arial" pitchFamily="34" charset="0"/>
              </a:rPr>
              <a:t>comparable/more</a:t>
            </a:r>
            <a:r>
              <a:rPr lang="en-US" i="1" baseline="0" dirty="0" smtClean="0">
                <a:latin typeface="Arial" pitchFamily="34" charset="0"/>
                <a:cs typeface="Arial" pitchFamily="34" charset="0"/>
              </a:rPr>
              <a:t> encouraging/less encouraging to/than SENSE Cohort data.</a:t>
            </a:r>
            <a:endParaRPr lang="en-US" dirty="0" smtClean="0">
              <a:latin typeface="Arial" pitchFamily="34" charset="0"/>
              <a:cs typeface="Arial" pitchFamily="34" charset="0"/>
            </a:endParaRPr>
          </a:p>
          <a:p>
            <a:pPr lvl="0"/>
            <a:endParaRPr lang="en-US" dirty="0" smtClean="0">
              <a:latin typeface="Arial" pitchFamily="34" charset="0"/>
              <a:cs typeface="Arial" pitchFamily="34" charset="0"/>
            </a:endParaRPr>
          </a:p>
          <a:p>
            <a:pPr defTabSz="917235">
              <a:defRPr/>
            </a:pPr>
            <a:r>
              <a:rPr lang="en-US" dirty="0" smtClean="0">
                <a:latin typeface="Arial" pitchFamily="34" charset="0"/>
                <a:cs typeface="Arial" pitchFamily="34" charset="0"/>
              </a:rPr>
              <a:t>XX% </a:t>
            </a:r>
            <a:r>
              <a:rPr lang="en-US" dirty="0">
                <a:latin typeface="Arial" pitchFamily="34" charset="0"/>
                <a:cs typeface="Arial" pitchFamily="34" charset="0"/>
              </a:rPr>
              <a:t>were enrolled in a </a:t>
            </a:r>
            <a:r>
              <a:rPr lang="en-US" dirty="0" smtClean="0">
                <a:latin typeface="Arial" pitchFamily="34" charset="0"/>
                <a:cs typeface="Arial" pitchFamily="34" charset="0"/>
              </a:rPr>
              <a:t>developmental reading</a:t>
            </a:r>
            <a:r>
              <a:rPr lang="en-US" baseline="0" dirty="0" smtClean="0">
                <a:latin typeface="Arial" pitchFamily="34" charset="0"/>
                <a:cs typeface="Arial" pitchFamily="34" charset="0"/>
              </a:rPr>
              <a:t> course </a:t>
            </a:r>
            <a:r>
              <a:rPr lang="en-US" i="1" baseline="0" dirty="0" smtClean="0">
                <a:latin typeface="Arial" pitchFamily="34" charset="0"/>
                <a:cs typeface="Arial" pitchFamily="34" charset="0"/>
              </a:rPr>
              <a:t>(survey item # 17a, </a:t>
            </a:r>
            <a:r>
              <a:rPr lang="en-US" i="1" dirty="0">
                <a:latin typeface="Arial" pitchFamily="34" charset="0"/>
                <a:cs typeface="Arial" pitchFamily="34" charset="0"/>
              </a:rPr>
              <a:t>Standard Reports/Standard Reports for [College Name]/All Entering Students/Frequencies)</a:t>
            </a:r>
            <a:endParaRPr lang="en-US" i="1" dirty="0" smtClean="0">
              <a:latin typeface="Arial" pitchFamily="34" charset="0"/>
              <a:cs typeface="Arial" pitchFamily="34" charset="0"/>
            </a:endParaRPr>
          </a:p>
          <a:p>
            <a:pPr lvl="0"/>
            <a:r>
              <a:rPr lang="en-US" dirty="0" smtClean="0">
                <a:latin typeface="Arial" pitchFamily="34" charset="0"/>
                <a:cs typeface="Arial" pitchFamily="34" charset="0"/>
              </a:rPr>
              <a:t>XX% </a:t>
            </a:r>
            <a:r>
              <a:rPr lang="en-US" dirty="0">
                <a:latin typeface="Arial" pitchFamily="34" charset="0"/>
                <a:cs typeface="Arial" pitchFamily="34" charset="0"/>
              </a:rPr>
              <a:t>were enrolled in a </a:t>
            </a:r>
            <a:r>
              <a:rPr lang="en-US" dirty="0" smtClean="0">
                <a:latin typeface="Arial" pitchFamily="34" charset="0"/>
                <a:cs typeface="Arial" pitchFamily="34" charset="0"/>
              </a:rPr>
              <a:t>developmental writing</a:t>
            </a:r>
            <a:r>
              <a:rPr lang="en-US" baseline="0" dirty="0" smtClean="0">
                <a:latin typeface="Arial" pitchFamily="34" charset="0"/>
                <a:cs typeface="Arial" pitchFamily="34" charset="0"/>
              </a:rPr>
              <a:t> course </a:t>
            </a:r>
            <a:r>
              <a:rPr lang="en-US" i="1" baseline="0" dirty="0" smtClean="0">
                <a:latin typeface="Arial" pitchFamily="34" charset="0"/>
                <a:cs typeface="Arial" pitchFamily="34" charset="0"/>
              </a:rPr>
              <a:t>(survey item # 17b, </a:t>
            </a:r>
            <a:r>
              <a:rPr lang="en-US" i="1" dirty="0">
                <a:latin typeface="Arial" pitchFamily="34" charset="0"/>
                <a:cs typeface="Arial" pitchFamily="34" charset="0"/>
              </a:rPr>
              <a:t>Standard Reports/Standard Reports for [College Name]/All Entering Students/Frequencies)</a:t>
            </a:r>
            <a:endParaRPr lang="en-US" dirty="0" smtClean="0">
              <a:latin typeface="Arial" pitchFamily="34" charset="0"/>
              <a:cs typeface="Arial" pitchFamily="34" charset="0"/>
            </a:endParaRPr>
          </a:p>
          <a:p>
            <a:pPr lvl="0"/>
            <a:r>
              <a:rPr lang="en-US" dirty="0" smtClean="0">
                <a:latin typeface="Arial" pitchFamily="34" charset="0"/>
                <a:cs typeface="Arial" pitchFamily="34" charset="0"/>
              </a:rPr>
              <a:t>XX% </a:t>
            </a:r>
            <a:r>
              <a:rPr lang="en-US" dirty="0">
                <a:latin typeface="Arial" pitchFamily="34" charset="0"/>
                <a:cs typeface="Arial" pitchFamily="34" charset="0"/>
              </a:rPr>
              <a:t>were enrolled in a </a:t>
            </a:r>
            <a:r>
              <a:rPr lang="en-US" dirty="0" smtClean="0">
                <a:latin typeface="Arial" pitchFamily="34" charset="0"/>
                <a:cs typeface="Arial" pitchFamily="34" charset="0"/>
              </a:rPr>
              <a:t>developmental math</a:t>
            </a:r>
            <a:r>
              <a:rPr lang="en-US" baseline="0" dirty="0" smtClean="0">
                <a:latin typeface="Arial" pitchFamily="34" charset="0"/>
                <a:cs typeface="Arial" pitchFamily="34" charset="0"/>
              </a:rPr>
              <a:t> course </a:t>
            </a:r>
            <a:r>
              <a:rPr lang="en-US" i="1" baseline="0" dirty="0" smtClean="0">
                <a:latin typeface="Arial" pitchFamily="34" charset="0"/>
                <a:cs typeface="Arial" pitchFamily="34" charset="0"/>
              </a:rPr>
              <a:t>(survey item # 17c, </a:t>
            </a:r>
            <a:r>
              <a:rPr lang="en-US" i="1" dirty="0">
                <a:latin typeface="Arial" pitchFamily="34" charset="0"/>
                <a:cs typeface="Arial" pitchFamily="34" charset="0"/>
              </a:rPr>
              <a:t>Standard Reports/Standard Reports for [College Name]/All Entering Students/Frequencies)</a:t>
            </a:r>
          </a:p>
          <a:p>
            <a:pPr lvl="0"/>
            <a:r>
              <a:rPr lang="en-US" dirty="0">
                <a:latin typeface="Arial" pitchFamily="34" charset="0"/>
                <a:cs typeface="Arial" pitchFamily="34" charset="0"/>
              </a:rPr>
              <a:t>XX% were enrolled in an ESL course </a:t>
            </a:r>
            <a:r>
              <a:rPr lang="en-US" i="1" baseline="0" dirty="0" smtClean="0">
                <a:latin typeface="Arial" pitchFamily="34" charset="0"/>
                <a:cs typeface="Arial" pitchFamily="34" charset="0"/>
              </a:rPr>
              <a:t>(survey item # 17d, </a:t>
            </a:r>
            <a:r>
              <a:rPr lang="en-US" i="1" dirty="0">
                <a:latin typeface="Arial" pitchFamily="34" charset="0"/>
                <a:cs typeface="Arial" pitchFamily="34" charset="0"/>
              </a:rPr>
              <a:t>Standard Reports/Standard Reports for [College Name]/All Entering Students/Frequencies)</a:t>
            </a:r>
            <a:endParaRPr lang="en-US" i="0" dirty="0" smtClean="0">
              <a:latin typeface="Arial" pitchFamily="34" charset="0"/>
              <a:cs typeface="Arial" pitchFamily="34" charset="0"/>
            </a:endParaRPr>
          </a:p>
          <a:p>
            <a:pPr lvl="0"/>
            <a:r>
              <a:rPr lang="en-US" dirty="0" smtClean="0">
                <a:latin typeface="Arial" pitchFamily="34" charset="0"/>
                <a:cs typeface="Arial" pitchFamily="34" charset="0"/>
              </a:rPr>
              <a:t>XX% </a:t>
            </a:r>
            <a:r>
              <a:rPr lang="en-US" dirty="0">
                <a:latin typeface="Arial" pitchFamily="34" charset="0"/>
                <a:cs typeface="Arial" pitchFamily="34" charset="0"/>
              </a:rPr>
              <a:t>were enrolled in a </a:t>
            </a:r>
            <a:r>
              <a:rPr lang="en-US" dirty="0" smtClean="0">
                <a:latin typeface="Arial" pitchFamily="34" charset="0"/>
                <a:cs typeface="Arial" pitchFamily="34" charset="0"/>
              </a:rPr>
              <a:t>study skills</a:t>
            </a:r>
            <a:r>
              <a:rPr lang="en-US" baseline="0" dirty="0" smtClean="0">
                <a:latin typeface="Arial" pitchFamily="34" charset="0"/>
                <a:cs typeface="Arial" pitchFamily="34" charset="0"/>
              </a:rPr>
              <a:t> </a:t>
            </a:r>
            <a:r>
              <a:rPr lang="en-US" i="1" baseline="0" dirty="0" smtClean="0">
                <a:latin typeface="Arial" pitchFamily="34" charset="0"/>
                <a:cs typeface="Arial" pitchFamily="34" charset="0"/>
              </a:rPr>
              <a:t>(survey item # 17e, </a:t>
            </a:r>
            <a:r>
              <a:rPr lang="en-US" i="1" dirty="0">
                <a:latin typeface="Arial" pitchFamily="34" charset="0"/>
                <a:cs typeface="Arial" pitchFamily="34" charset="0"/>
              </a:rPr>
              <a:t>Standard Reports/Standard Reports for [College Name]/All Entering Students/Frequencies)</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a:p>
            <a:pPr defTabSz="917235">
              <a:defRPr/>
            </a:pPr>
            <a:r>
              <a:rPr lang="en-US" i="1" dirty="0" smtClean="0">
                <a:latin typeface="Arial" pitchFamily="34" charset="0"/>
                <a:cs typeface="Arial" pitchFamily="34" charset="0"/>
              </a:rPr>
              <a:t>Give relevant results from</a:t>
            </a:r>
            <a:r>
              <a:rPr lang="en-US" i="1" baseline="0" dirty="0" smtClean="0">
                <a:latin typeface="Arial" pitchFamily="34" charset="0"/>
                <a:cs typeface="Arial" pitchFamily="34" charset="0"/>
              </a:rPr>
              <a:t> institutional cohort data (e.g. </a:t>
            </a:r>
            <a:r>
              <a:rPr lang="en-US" i="1" dirty="0">
                <a:latin typeface="Arial" pitchFamily="34" charset="0"/>
                <a:cs typeface="Arial" pitchFamily="34" charset="0"/>
              </a:rPr>
              <a:t>How many of your entering students enrolled in developmental education course in a given fall semester earn a grade of C or better in ANY of their developmental courses? How many of those same students earn a C or better in ALL developmental courses? How many earn zero credits in the first term? These numbers can then be compared with students not enrolled in developmental education courses</a:t>
            </a:r>
            <a:r>
              <a:rPr lang="en-US" i="1" dirty="0" smtClean="0">
                <a:latin typeface="Arial" pitchFamily="34" charset="0"/>
                <a:cs typeface="Arial" pitchFamily="34" charset="0"/>
              </a:rPr>
              <a:t>.).</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latin typeface="Arial" pitchFamily="34" charset="0"/>
                <a:cs typeface="Arial" pitchFamily="34" charset="0"/>
              </a:rPr>
              <a:t>SENSE offers five ways that colleges can use benchmarks to better understand their performance — and to reach for excellence. Colleges can:</a:t>
            </a:r>
          </a:p>
          <a:p>
            <a:endParaRPr lang="en-US" i="1" dirty="0" smtClean="0">
              <a:latin typeface="Arial" pitchFamily="34" charset="0"/>
              <a:cs typeface="Arial" pitchFamily="34" charset="0"/>
            </a:endParaRPr>
          </a:p>
          <a:p>
            <a:pPr marL="275170" indent="-275170">
              <a:buAutoNum type="arabicPeriod"/>
            </a:pPr>
            <a:r>
              <a:rPr lang="en-US" i="1" dirty="0" smtClean="0">
                <a:latin typeface="Arial" pitchFamily="34" charset="0"/>
                <a:cs typeface="Arial" pitchFamily="34" charset="0"/>
              </a:rPr>
              <a:t>Compare their performance to that of the national average — and at the same time, resist the average. Comparing themselves to the average of participating colleges (the 50 mark) is a start. But then colleges should assess their performance on the individual survey items that make up the benchmark. Most colleges will find areas for improvement at the item level.</a:t>
            </a:r>
          </a:p>
          <a:p>
            <a:pPr marL="275170" indent="-275170">
              <a:buAutoNum type="arabicPeriod"/>
            </a:pPr>
            <a:r>
              <a:rPr lang="en-US" i="1" dirty="0" smtClean="0">
                <a:latin typeface="Arial" pitchFamily="34" charset="0"/>
                <a:cs typeface="Arial" pitchFamily="34" charset="0"/>
              </a:rPr>
              <a:t>Measure their overall performance against results for their least-engaged group. A college might aspire to make sure all subgroups (e.g., part-</a:t>
            </a:r>
            <a:r>
              <a:rPr lang="en-US" i="1" baseline="0" dirty="0" smtClean="0">
                <a:latin typeface="Arial" pitchFamily="34" charset="0"/>
                <a:cs typeface="Arial" pitchFamily="34" charset="0"/>
              </a:rPr>
              <a:t> and full</a:t>
            </a:r>
            <a:r>
              <a:rPr lang="en-US" i="1" dirty="0" smtClean="0">
                <a:latin typeface="Arial" pitchFamily="34" charset="0"/>
                <a:cs typeface="Arial" pitchFamily="34" charset="0"/>
              </a:rPr>
              <a:t>-time students; developmental students; students across all racial, ethnic, and income groups; etc.) engage in their education at similarly high levels.</a:t>
            </a:r>
          </a:p>
          <a:p>
            <a:pPr marL="275170" indent="-275170">
              <a:buAutoNum type="arabicPeriod"/>
            </a:pPr>
            <a:r>
              <a:rPr lang="en-US" i="1" dirty="0" smtClean="0">
                <a:latin typeface="Arial" pitchFamily="34" charset="0"/>
                <a:cs typeface="Arial" pitchFamily="34" charset="0"/>
              </a:rPr>
              <a:t>Examine areas that their colleges value strongly. They might focus, for example, on survey items related to service to high-risk students or on those related to academic rigor (e.g., are they asking students to read and write enough?).</a:t>
            </a:r>
          </a:p>
          <a:p>
            <a:pPr marL="275170" indent="-275170">
              <a:buAutoNum type="arabicPeriod"/>
            </a:pPr>
            <a:r>
              <a:rPr lang="en-US" i="1" dirty="0" smtClean="0">
                <a:latin typeface="Arial" pitchFamily="34" charset="0"/>
                <a:cs typeface="Arial" pitchFamily="34" charset="0"/>
              </a:rPr>
              <a:t>Make the most important comparison: where they are now, compared with where they want to be. This is the mark of an institution committed to continuous improvement.</a:t>
            </a:r>
          </a:p>
          <a:p>
            <a:endParaRPr lang="en-US" i="1" dirty="0" smtClean="0">
              <a:latin typeface="Arial" pitchFamily="34" charset="0"/>
              <a:cs typeface="Arial" pitchFamily="34" charset="0"/>
            </a:endParaRPr>
          </a:p>
          <a:p>
            <a:r>
              <a:rPr lang="en-US" i="1" dirty="0" smtClean="0">
                <a:latin typeface="Arial" pitchFamily="34" charset="0"/>
                <a:cs typeface="Arial" pitchFamily="34" charset="0"/>
              </a:rPr>
              <a:t>On</a:t>
            </a:r>
            <a:r>
              <a:rPr lang="en-US" i="1" baseline="0" dirty="0" smtClean="0">
                <a:latin typeface="Arial" pitchFamily="34" charset="0"/>
                <a:cs typeface="Arial" pitchFamily="34" charset="0"/>
              </a:rPr>
              <a:t> this slide, you can compare your benchmark scores to a comparison group. </a:t>
            </a:r>
            <a:r>
              <a:rPr lang="en-US" i="1" dirty="0" smtClean="0">
                <a:latin typeface="Arial" pitchFamily="34" charset="0"/>
                <a:cs typeface="Arial" pitchFamily="34" charset="0"/>
              </a:rPr>
              <a:t>Some comparisons you might want to make include:</a:t>
            </a:r>
          </a:p>
          <a:p>
            <a:pPr marL="183447" indent="-183447">
              <a:buFont typeface="Arial" pitchFamily="34" charset="0"/>
              <a:buChar char="•"/>
            </a:pPr>
            <a:r>
              <a:rPr lang="en-US" i="1" u="none" dirty="0" smtClean="0">
                <a:latin typeface="Arial" pitchFamily="34" charset="0"/>
                <a:cs typeface="Arial" pitchFamily="34" charset="0"/>
              </a:rPr>
              <a:t>Subgroups (</a:t>
            </a:r>
            <a:r>
              <a:rPr lang="en-US" i="1" u="none" baseline="0" dirty="0" smtClean="0">
                <a:latin typeface="Arial" pitchFamily="34" charset="0"/>
                <a:cs typeface="Arial" pitchFamily="34" charset="0"/>
              </a:rPr>
              <a:t>Standard Reports/</a:t>
            </a:r>
            <a:r>
              <a:rPr lang="en-US" i="1" u="none" dirty="0" smtClean="0">
                <a:latin typeface="Arial" pitchFamily="34" charset="0"/>
                <a:cs typeface="Arial" pitchFamily="34" charset="0"/>
              </a:rPr>
              <a:t>Standard Reports for [College Name] and Custom Reports by Group</a:t>
            </a:r>
            <a:r>
              <a:rPr lang="en-US" i="1" u="none" baseline="0" dirty="0" smtClean="0">
                <a:latin typeface="Arial" pitchFamily="34" charset="0"/>
                <a:cs typeface="Arial" pitchFamily="34" charset="0"/>
              </a:rPr>
              <a:t>/</a:t>
            </a:r>
            <a:r>
              <a:rPr lang="en-US" i="1" u="none" dirty="0" smtClean="0">
                <a:latin typeface="Arial" pitchFamily="34" charset="0"/>
                <a:cs typeface="Arial" pitchFamily="34" charset="0"/>
              </a:rPr>
              <a:t>Benchmarks)</a:t>
            </a:r>
          </a:p>
          <a:p>
            <a:pPr marL="183447" indent="-183447">
              <a:buFont typeface="Arial" pitchFamily="34" charset="0"/>
              <a:buChar char="•"/>
            </a:pPr>
            <a:r>
              <a:rPr lang="en-US" i="1" u="none" baseline="0" dirty="0" smtClean="0">
                <a:latin typeface="Arial" pitchFamily="34" charset="0"/>
                <a:cs typeface="Arial" pitchFamily="34" charset="0"/>
              </a:rPr>
              <a:t>College</a:t>
            </a:r>
            <a:r>
              <a:rPr lang="en-US" i="1" u="none" dirty="0" smtClean="0">
                <a:latin typeface="Arial" pitchFamily="34" charset="0"/>
                <a:cs typeface="Arial" pitchFamily="34" charset="0"/>
              </a:rPr>
              <a:t>s of similar</a:t>
            </a:r>
            <a:r>
              <a:rPr lang="en-US" i="1" u="none" baseline="0" dirty="0" smtClean="0">
                <a:latin typeface="Arial" pitchFamily="34" charset="0"/>
                <a:cs typeface="Arial" pitchFamily="34" charset="0"/>
              </a:rPr>
              <a:t> size (Standard Reports/</a:t>
            </a:r>
            <a:r>
              <a:rPr lang="en-US" i="1" u="none" dirty="0" smtClean="0">
                <a:latin typeface="Arial" pitchFamily="34" charset="0"/>
                <a:cs typeface="Arial" pitchFamily="34" charset="0"/>
              </a:rPr>
              <a:t>Standard Reports for [College Name]/All Entering Students/Benchmarks)</a:t>
            </a:r>
          </a:p>
          <a:p>
            <a:pPr marL="183447" indent="-183447">
              <a:buFont typeface="Arial" pitchFamily="34" charset="0"/>
              <a:buChar char="•"/>
            </a:pPr>
            <a:r>
              <a:rPr lang="en-US" i="1" u="none" dirty="0" smtClean="0">
                <a:latin typeface="Arial" pitchFamily="34" charset="0"/>
                <a:cs typeface="Arial" pitchFamily="34" charset="0"/>
              </a:rPr>
              <a:t>Consortium</a:t>
            </a:r>
            <a:r>
              <a:rPr lang="en-US" i="1" u="none" baseline="0" dirty="0" smtClean="0">
                <a:latin typeface="Arial" pitchFamily="34" charset="0"/>
                <a:cs typeface="Arial" pitchFamily="34" charset="0"/>
              </a:rPr>
              <a:t> (Standard Reports/Consortium Reports/All Entering Students/Benchmarks)</a:t>
            </a:r>
            <a:endParaRPr lang="en-US" i="1" u="none" dirty="0" smtClean="0">
              <a:latin typeface="Arial" pitchFamily="34" charset="0"/>
              <a:cs typeface="Arial" pitchFamily="34" charset="0"/>
            </a:endParaRP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23</a:t>
            </a:fld>
            <a:endParaRPr lang="en-US"/>
          </a:p>
        </p:txBody>
      </p:sp>
    </p:spTree>
    <p:extLst>
      <p:ext uri="{BB962C8B-B14F-4D97-AF65-F5344CB8AC3E}">
        <p14:creationId xmlns:p14="http://schemas.microsoft.com/office/powerpoint/2010/main" xmlns="" val="272019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31</a:t>
            </a:fld>
            <a:endParaRPr lang="en-US"/>
          </a:p>
        </p:txBody>
      </p:sp>
    </p:spTree>
    <p:extLst>
      <p:ext uri="{BB962C8B-B14F-4D97-AF65-F5344CB8AC3E}">
        <p14:creationId xmlns="" xmlns:p14="http://schemas.microsoft.com/office/powerpoint/2010/main" val="48513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3</a:t>
            </a:fld>
            <a:endParaRPr lang="en-US" dirty="0"/>
          </a:p>
        </p:txBody>
      </p:sp>
    </p:spTree>
    <p:extLst>
      <p:ext uri="{BB962C8B-B14F-4D97-AF65-F5344CB8AC3E}">
        <p14:creationId xmlns="" xmlns:p14="http://schemas.microsoft.com/office/powerpoint/2010/main" val="1423929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4</a:t>
            </a:fld>
            <a:endParaRPr lang="en-US"/>
          </a:p>
        </p:txBody>
      </p:sp>
    </p:spTree>
    <p:extLst>
      <p:ext uri="{BB962C8B-B14F-4D97-AF65-F5344CB8AC3E}">
        <p14:creationId xmlns="" xmlns:p14="http://schemas.microsoft.com/office/powerpoint/2010/main" val="357423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Survey of Entering Student Engagement (</a:t>
            </a:r>
            <a:r>
              <a:rPr lang="en-US" i="1" dirty="0" smtClean="0">
                <a:latin typeface="Arial" pitchFamily="34" charset="0"/>
                <a:cs typeface="Arial" pitchFamily="34" charset="0"/>
              </a:rPr>
              <a:t>SENSE</a:t>
            </a:r>
            <a:r>
              <a:rPr lang="en-US" dirty="0" smtClean="0">
                <a:latin typeface="Arial" pitchFamily="34" charset="0"/>
                <a:cs typeface="Arial" pitchFamily="34" charset="0"/>
              </a:rPr>
              <a:t>) is a tool that helps community and technical colleges better understand the experience of entering students — and engage these students in the earliest weeks of their college experience.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Community colleges typically lose about half of their students prior to the students' second college year. This alone is reason to look more closely at our colleges' front doors and students' earliest experiences with college.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But the data provide even more reasons: A</a:t>
            </a:r>
            <a:r>
              <a:rPr lang="en-US" baseline="0" dirty="0" smtClean="0">
                <a:latin typeface="Arial" pitchFamily="34" charset="0"/>
                <a:cs typeface="Arial" pitchFamily="34" charset="0"/>
              </a:rPr>
              <a:t> 2008</a:t>
            </a:r>
            <a:r>
              <a:rPr lang="en-US" dirty="0" smtClean="0">
                <a:latin typeface="Arial" pitchFamily="34" charset="0"/>
                <a:cs typeface="Arial" pitchFamily="34" charset="0"/>
              </a:rPr>
              <a:t> Achieving the Dream study determined that 14% of entering students do not earn a single college credit in their first term. In turn, this dramatic lack of success lowers persistence rates. Just 15% of students who earn no credits in their first term persist to the following term, compared to 74% of students who earn credit in their first term. </a:t>
            </a:r>
          </a:p>
          <a:p>
            <a:pPr defTabSz="931727"/>
            <a:endParaRPr lang="en-US" dirty="0"/>
          </a:p>
          <a:p>
            <a:pPr defTabSz="931727"/>
            <a:endParaRPr lang="en-US"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[College Name], </a:t>
            </a:r>
            <a:r>
              <a:rPr lang="en-US" dirty="0" smtClean="0">
                <a:latin typeface="Arial" pitchFamily="34" charset="0"/>
                <a:cs typeface="Arial" pitchFamily="34" charset="0"/>
              </a:rPr>
              <a:t>like other community colleges, is working to help students learn and achieve their academic goals. And that work must begin with effectively engaging entering students. </a:t>
            </a:r>
            <a:r>
              <a:rPr lang="en-US" i="1" dirty="0" smtClean="0">
                <a:latin typeface="Arial" pitchFamily="34" charset="0"/>
                <a:cs typeface="Arial" pitchFamily="34" charset="0"/>
              </a:rPr>
              <a:t>SENSE </a:t>
            </a:r>
            <a:r>
              <a:rPr lang="en-US" dirty="0" smtClean="0">
                <a:latin typeface="Arial" pitchFamily="34" charset="0"/>
                <a:cs typeface="Arial" pitchFamily="34" charset="0"/>
              </a:rPr>
              <a:t>is a tool that helps us be intentional about this work.</a:t>
            </a:r>
          </a:p>
          <a:p>
            <a:endParaRPr lang="en-US" dirty="0" smtClean="0">
              <a:latin typeface="Arial" pitchFamily="34" charset="0"/>
              <a:cs typeface="Arial" pitchFamily="34" charset="0"/>
            </a:endParaRPr>
          </a:p>
          <a:p>
            <a:r>
              <a:rPr lang="en-US" dirty="0" smtClean="0">
                <a:latin typeface="Arial" pitchFamily="34" charset="0"/>
                <a:cs typeface="Arial" pitchFamily="34" charset="0"/>
              </a:rPr>
              <a:t>Grounded in research about what works to retain and support entering students, </a:t>
            </a:r>
            <a:r>
              <a:rPr lang="en-US" i="1" dirty="0" smtClean="0">
                <a:latin typeface="Arial" pitchFamily="34" charset="0"/>
                <a:cs typeface="Arial" pitchFamily="34" charset="0"/>
              </a:rPr>
              <a:t>SENSE</a:t>
            </a:r>
            <a:r>
              <a:rPr lang="en-US" dirty="0" smtClean="0">
                <a:latin typeface="Arial" pitchFamily="34" charset="0"/>
                <a:cs typeface="Arial" pitchFamily="34" charset="0"/>
              </a:rPr>
              <a:t> collects and analyzes data that can help colleges understand students' critical early experiences, gauge the progress of successful engagement strategies, and identify gaps in engagement that should be addressed.</a:t>
            </a:r>
          </a:p>
          <a:p>
            <a:endParaRPr lang="en-US" dirty="0" smtClean="0">
              <a:latin typeface="Arial" pitchFamily="34" charset="0"/>
              <a:cs typeface="Arial" pitchFamily="34" charset="0"/>
            </a:endParaRPr>
          </a:p>
          <a:p>
            <a:r>
              <a:rPr lang="en-US" dirty="0" smtClean="0">
                <a:latin typeface="Arial" pitchFamily="34" charset="0"/>
                <a:cs typeface="Arial" pitchFamily="34" charset="0"/>
              </a:rPr>
              <a:t>Focusing improvement efforts on entering students — and changing the way colleges and their students approach that first term — can yield impressive results.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Current research indicates that helping students succeed through the equivalent of the first semester (12–15 credit hours) can dramatically improve subsequent success rates: Successfully completing the first semester can improve students' chances of returning for subsequent semesters, reaching key milestones, and ultimately earning certificates and degrees. </a:t>
            </a:r>
          </a:p>
          <a:p>
            <a:endParaRPr lang="en-US" dirty="0">
              <a:latin typeface="Arial" pitchFamily="34" charset="0"/>
              <a:cs typeface="Arial" pitchFamily="34" charset="0"/>
            </a:endParaRPr>
          </a:p>
          <a:p>
            <a:r>
              <a:rPr lang="en-US" i="1" dirty="0" smtClean="0">
                <a:latin typeface="Arial" pitchFamily="34" charset="0"/>
                <a:cs typeface="Arial" pitchFamily="34" charset="0"/>
              </a:rPr>
              <a:t>SENSE</a:t>
            </a:r>
            <a:r>
              <a:rPr lang="en-US" dirty="0" smtClean="0">
                <a:latin typeface="Arial" pitchFamily="34" charset="0"/>
                <a:cs typeface="Arial" pitchFamily="34" charset="0"/>
              </a:rPr>
              <a:t> </a:t>
            </a:r>
            <a:r>
              <a:rPr lang="en-US" dirty="0">
                <a:latin typeface="Arial" pitchFamily="34" charset="0"/>
                <a:cs typeface="Arial" pitchFamily="34" charset="0"/>
              </a:rPr>
              <a:t>data analyses include a three-year cohort of participating colleges. The </a:t>
            </a:r>
            <a:r>
              <a:rPr lang="en-US" dirty="0" smtClean="0">
                <a:latin typeface="Arial" pitchFamily="34" charset="0"/>
                <a:cs typeface="Arial" pitchFamily="34" charset="0"/>
              </a:rPr>
              <a:t>2012 </a:t>
            </a:r>
            <a:r>
              <a:rPr lang="en-US" i="1" dirty="0" smtClean="0">
                <a:latin typeface="Arial" pitchFamily="34" charset="0"/>
                <a:cs typeface="Arial" pitchFamily="34" charset="0"/>
              </a:rPr>
              <a:t>SENSE</a:t>
            </a:r>
            <a:r>
              <a:rPr lang="en-US" dirty="0" smtClean="0">
                <a:latin typeface="Arial" pitchFamily="34" charset="0"/>
                <a:cs typeface="Arial" pitchFamily="34" charset="0"/>
              </a:rPr>
              <a:t> </a:t>
            </a:r>
            <a:r>
              <a:rPr lang="en-US" dirty="0">
                <a:latin typeface="Arial" pitchFamily="34" charset="0"/>
                <a:cs typeface="Arial" pitchFamily="34" charset="0"/>
              </a:rPr>
              <a:t>Cohort includes all colleges that participated in </a:t>
            </a:r>
            <a:r>
              <a:rPr lang="en-US" i="1" dirty="0" smtClean="0">
                <a:latin typeface="Arial" pitchFamily="34" charset="0"/>
                <a:cs typeface="Arial" pitchFamily="34" charset="0"/>
              </a:rPr>
              <a:t>SENSE</a:t>
            </a:r>
            <a:r>
              <a:rPr lang="en-US" dirty="0" smtClean="0">
                <a:latin typeface="Arial" pitchFamily="34" charset="0"/>
                <a:cs typeface="Arial" pitchFamily="34" charset="0"/>
              </a:rPr>
              <a:t> </a:t>
            </a:r>
            <a:r>
              <a:rPr lang="en-US" dirty="0">
                <a:latin typeface="Arial" pitchFamily="34" charset="0"/>
                <a:cs typeface="Arial" pitchFamily="34" charset="0"/>
              </a:rPr>
              <a:t>from </a:t>
            </a:r>
            <a:r>
              <a:rPr lang="en-US" dirty="0" smtClean="0">
                <a:latin typeface="Arial" pitchFamily="34" charset="0"/>
                <a:cs typeface="Arial" pitchFamily="34" charset="0"/>
              </a:rPr>
              <a:t>2010 </a:t>
            </a:r>
            <a:r>
              <a:rPr lang="en-US" dirty="0">
                <a:latin typeface="Arial" pitchFamily="34" charset="0"/>
                <a:cs typeface="Arial" pitchFamily="34" charset="0"/>
              </a:rPr>
              <a:t>through </a:t>
            </a:r>
            <a:r>
              <a:rPr lang="en-US" dirty="0" smtClean="0">
                <a:latin typeface="Arial" pitchFamily="34" charset="0"/>
                <a:cs typeface="Arial" pitchFamily="34" charset="0"/>
              </a:rPr>
              <a:t>2012. </a:t>
            </a:r>
            <a:r>
              <a:rPr lang="en-US" dirty="0">
                <a:latin typeface="Arial" pitchFamily="34" charset="0"/>
                <a:cs typeface="Arial" pitchFamily="34" charset="0"/>
              </a:rPr>
              <a:t>If a college participated more than one time in the three-year period, the cohort includes data only from its most recent year of partici</a:t>
            </a:r>
            <a:r>
              <a:rPr lang="en-US" u="none" dirty="0">
                <a:latin typeface="Arial" pitchFamily="34" charset="0"/>
                <a:cs typeface="Arial" pitchFamily="34" charset="0"/>
              </a:rPr>
              <a:t>pation.</a:t>
            </a:r>
            <a:r>
              <a:rPr lang="en-US" u="none" dirty="0">
                <a:solidFill>
                  <a:srgbClr val="FF0000"/>
                </a:solidFill>
                <a:latin typeface="Arial" pitchFamily="34" charset="0"/>
                <a:cs typeface="Arial" pitchFamily="34" charset="0"/>
              </a:rPr>
              <a:t> </a:t>
            </a:r>
            <a:r>
              <a:rPr lang="en-US" u="none" dirty="0" smtClean="0">
                <a:solidFill>
                  <a:srgbClr val="FF0000"/>
                </a:solidFill>
                <a:latin typeface="Arial" pitchFamily="34" charset="0"/>
                <a:cs typeface="Arial" pitchFamily="34" charset="0"/>
              </a:rPr>
              <a:t>The 2012 </a:t>
            </a:r>
            <a:r>
              <a:rPr lang="en-US" i="1" u="none" dirty="0" smtClean="0">
                <a:solidFill>
                  <a:srgbClr val="FF0000"/>
                </a:solidFill>
                <a:latin typeface="Arial" pitchFamily="34" charset="0"/>
                <a:cs typeface="Arial" pitchFamily="34" charset="0"/>
              </a:rPr>
              <a:t>SENSE</a:t>
            </a:r>
            <a:r>
              <a:rPr lang="en-US" u="none" dirty="0" smtClean="0">
                <a:solidFill>
                  <a:srgbClr val="FF0000"/>
                </a:solidFill>
                <a:latin typeface="Arial" pitchFamily="34" charset="0"/>
                <a:cs typeface="Arial" pitchFamily="34" charset="0"/>
              </a:rPr>
              <a:t> </a:t>
            </a:r>
            <a:r>
              <a:rPr lang="en-US" u="none" dirty="0">
                <a:solidFill>
                  <a:srgbClr val="FF0000"/>
                </a:solidFill>
                <a:latin typeface="Arial" pitchFamily="34" charset="0"/>
                <a:cs typeface="Arial" pitchFamily="34" charset="0"/>
              </a:rPr>
              <a:t>Cohort is </a:t>
            </a:r>
            <a:r>
              <a:rPr lang="en-US" u="none" dirty="0" smtClean="0">
                <a:solidFill>
                  <a:srgbClr val="FF0000"/>
                </a:solidFill>
                <a:latin typeface="Arial" pitchFamily="34" charset="0"/>
                <a:cs typeface="Arial" pitchFamily="34" charset="0"/>
              </a:rPr>
              <a:t>comprised of </a:t>
            </a:r>
            <a:r>
              <a:rPr lang="en-US" u="none" dirty="0">
                <a:solidFill>
                  <a:srgbClr val="FF0000"/>
                </a:solidFill>
                <a:latin typeface="Arial" pitchFamily="34" charset="0"/>
                <a:cs typeface="Arial" pitchFamily="34" charset="0"/>
              </a:rPr>
              <a:t>a total of </a:t>
            </a:r>
            <a:r>
              <a:rPr lang="en-US" u="none" dirty="0" smtClean="0">
                <a:solidFill>
                  <a:srgbClr val="FF0000"/>
                </a:solidFill>
                <a:latin typeface="Arial" pitchFamily="34" charset="0"/>
                <a:cs typeface="Arial" pitchFamily="34" charset="0"/>
              </a:rPr>
              <a:t>over 102,000 entering students at 245 institutions </a:t>
            </a:r>
            <a:r>
              <a:rPr lang="en-US" u="none" dirty="0">
                <a:solidFill>
                  <a:srgbClr val="FF0000"/>
                </a:solidFill>
                <a:latin typeface="Arial" pitchFamily="34" charset="0"/>
                <a:cs typeface="Arial" pitchFamily="34" charset="0"/>
              </a:rPr>
              <a:t>across </a:t>
            </a:r>
            <a:r>
              <a:rPr lang="en-US" u="none" dirty="0" smtClean="0">
                <a:solidFill>
                  <a:srgbClr val="FF0000"/>
                </a:solidFill>
                <a:latin typeface="Arial" pitchFamily="34" charset="0"/>
                <a:cs typeface="Arial" pitchFamily="34" charset="0"/>
              </a:rPr>
              <a:t>38 states, the </a:t>
            </a:r>
            <a:r>
              <a:rPr lang="en-US" u="none" dirty="0">
                <a:solidFill>
                  <a:srgbClr val="FF0000"/>
                </a:solidFill>
                <a:latin typeface="Arial" pitchFamily="34" charset="0"/>
                <a:cs typeface="Arial" pitchFamily="34" charset="0"/>
              </a:rPr>
              <a:t>District of Columbia, </a:t>
            </a:r>
            <a:r>
              <a:rPr lang="en-US" u="none" dirty="0" smtClean="0">
                <a:solidFill>
                  <a:srgbClr val="FF0000"/>
                </a:solidFill>
                <a:latin typeface="Arial" pitchFamily="34" charset="0"/>
                <a:cs typeface="Arial" pitchFamily="34" charset="0"/>
              </a:rPr>
              <a:t>British Columbia, Nova Scotia, and the Northern Marianas.</a:t>
            </a:r>
          </a:p>
          <a:p>
            <a:endParaRPr lang="en-US" u="sng" dirty="0" smtClean="0">
              <a:latin typeface="Arial" pitchFamily="34" charset="0"/>
              <a:cs typeface="Arial" pitchFamily="34" charset="0"/>
            </a:endParaRPr>
          </a:p>
          <a:p>
            <a:r>
              <a:rPr lang="en-US" dirty="0" smtClean="0">
                <a:latin typeface="Arial" pitchFamily="34" charset="0"/>
                <a:cs typeface="Arial" pitchFamily="34" charset="0"/>
              </a:rPr>
              <a:t>Accountability requires reliable, relevant data; public reporting; and a commitment to use data for continuing improvement. These are</a:t>
            </a:r>
            <a:r>
              <a:rPr lang="en-US" baseline="0" dirty="0" smtClean="0">
                <a:latin typeface="Arial" pitchFamily="34" charset="0"/>
                <a:cs typeface="Arial" pitchFamily="34" charset="0"/>
              </a:rPr>
              <a:t> the Center</a:t>
            </a:r>
            <a:r>
              <a:rPr lang="en-US" dirty="0" smtClean="0">
                <a:latin typeface="Arial" pitchFamily="34" charset="0"/>
                <a:cs typeface="Arial" pitchFamily="34" charset="0"/>
              </a:rPr>
              <a:t>’s basic principles.</a:t>
            </a:r>
            <a:r>
              <a:rPr lang="en-US" baseline="0" dirty="0" smtClean="0">
                <a:latin typeface="Arial" pitchFamily="34" charset="0"/>
                <a:cs typeface="Arial" pitchFamily="34" charset="0"/>
              </a:rPr>
              <a:t> As such, </a:t>
            </a:r>
            <a:r>
              <a:rPr lang="en-US" i="1" dirty="0" smtClean="0">
                <a:latin typeface="Arial" pitchFamily="34" charset="0"/>
                <a:cs typeface="Arial" pitchFamily="34" charset="0"/>
              </a:rPr>
              <a:t>SENSE</a:t>
            </a:r>
            <a:r>
              <a:rPr lang="en-US" dirty="0" smtClean="0">
                <a:latin typeface="Arial" pitchFamily="34" charset="0"/>
                <a:cs typeface="Arial" pitchFamily="34" charset="0"/>
              </a:rPr>
              <a:t> results are public, and they are presented for the full </a:t>
            </a:r>
            <a:r>
              <a:rPr lang="en-US" i="1" dirty="0" smtClean="0">
                <a:latin typeface="Arial" pitchFamily="34" charset="0"/>
                <a:cs typeface="Arial" pitchFamily="34" charset="0"/>
              </a:rPr>
              <a:t>SENSE</a:t>
            </a:r>
            <a:r>
              <a:rPr lang="en-US" dirty="0" smtClean="0">
                <a:latin typeface="Arial" pitchFamily="34" charset="0"/>
                <a:cs typeface="Arial" pitchFamily="34" charset="0"/>
              </a:rPr>
              <a:t> population, various subgroups within the full population, and individual colleges. </a:t>
            </a:r>
            <a:r>
              <a:rPr lang="en-US" i="1" dirty="0" smtClean="0">
                <a:latin typeface="Arial" pitchFamily="34" charset="0"/>
                <a:cs typeface="Arial" pitchFamily="34" charset="0"/>
              </a:rPr>
              <a:t>SENSE</a:t>
            </a:r>
            <a:r>
              <a:rPr lang="en-US" dirty="0" smtClean="0">
                <a:latin typeface="Arial" pitchFamily="34" charset="0"/>
                <a:cs typeface="Arial" pitchFamily="34" charset="0"/>
              </a:rPr>
              <a:t> is committed to using information about performance to inform the public discourse on higher education and to better define quality in higher education.</a:t>
            </a:r>
          </a:p>
          <a:p>
            <a:endParaRPr lang="en-US" dirty="0" smtClean="0">
              <a:latin typeface="Arial" pitchFamily="34" charset="0"/>
              <a:cs typeface="Arial" pitchFamily="34" charset="0"/>
            </a:endParaRPr>
          </a:p>
          <a:p>
            <a:r>
              <a:rPr lang="en-US" b="0" i="1" dirty="0" smtClean="0">
                <a:latin typeface="Arial" pitchFamily="34" charset="0"/>
                <a:cs typeface="Arial" pitchFamily="34" charset="0"/>
              </a:rPr>
              <a:t>Note: The Center opposes using its data to rank colleges. There is no single number that can adequately — or accurately — describe a college’s performance; most colleges will perform relatively well on some benchmarks and need improvement on others. Each community college’s performance should be considered in terms of its mission, institutional focus, and student characteristics. Because of differences in these areas — and variations in college resources — comparing survey results between individual institutions likely will be misleading. Most important, ranking does not serve a purpose related to improving student outcomes. Improvement over time — measuring where we are now compared with where we want to be — likely is the best gauge of our efforts to enhance student learning and persistence.</a:t>
            </a:r>
          </a:p>
          <a:p>
            <a:endParaRPr lang="en-US" u="sng"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6</a:t>
            </a:fld>
            <a:endParaRPr lang="en-US" dirty="0"/>
          </a:p>
        </p:txBody>
      </p:sp>
    </p:spTree>
    <p:extLst>
      <p:ext uri="{BB962C8B-B14F-4D97-AF65-F5344CB8AC3E}">
        <p14:creationId xmlns="" xmlns:p14="http://schemas.microsoft.com/office/powerpoint/2010/main" val="228397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latin typeface="Arial" pitchFamily="34" charset="0"/>
                <a:cs typeface="Arial" pitchFamily="34" charset="0"/>
              </a:rPr>
              <a:t>Enrollment Status</a:t>
            </a:r>
            <a:endParaRPr lang="en-US" dirty="0" smtClean="0">
              <a:latin typeface="Arial" pitchFamily="34" charset="0"/>
              <a:cs typeface="Arial" pitchFamily="34" charset="0"/>
            </a:endParaRPr>
          </a:p>
          <a:p>
            <a:r>
              <a:rPr lang="en-US" b="1" dirty="0">
                <a:latin typeface="Arial" pitchFamily="34" charset="0"/>
                <a:cs typeface="Arial" pitchFamily="34" charset="0"/>
              </a:rPr>
              <a:t>XX%</a:t>
            </a:r>
            <a:r>
              <a:rPr lang="en-US" dirty="0">
                <a:latin typeface="Arial" pitchFamily="34" charset="0"/>
                <a:cs typeface="Arial" pitchFamily="34" charset="0"/>
              </a:rPr>
              <a:t> of the entering student respondents at our college report attending college </a:t>
            </a:r>
            <a:r>
              <a:rPr lang="en-US" dirty="0" smtClean="0">
                <a:latin typeface="Arial" pitchFamily="34" charset="0"/>
                <a:cs typeface="Arial" pitchFamily="34" charset="0"/>
              </a:rPr>
              <a:t>less than full-time</a:t>
            </a:r>
            <a:r>
              <a:rPr lang="en-US" dirty="0">
                <a:latin typeface="Arial" pitchFamily="34" charset="0"/>
                <a:cs typeface="Arial" pitchFamily="34" charset="0"/>
              </a:rPr>
              <a:t>, while </a:t>
            </a:r>
            <a:r>
              <a:rPr lang="en-US" b="1" dirty="0" smtClean="0">
                <a:latin typeface="Arial" pitchFamily="34" charset="0"/>
                <a:cs typeface="Arial" pitchFamily="34" charset="0"/>
              </a:rPr>
              <a:t>27%</a:t>
            </a:r>
            <a:r>
              <a:rPr lang="en-US" dirty="0" smtClean="0">
                <a:latin typeface="Arial" pitchFamily="34" charset="0"/>
                <a:cs typeface="Arial" pitchFamily="34" charset="0"/>
              </a:rPr>
              <a:t> </a:t>
            </a:r>
            <a:r>
              <a:rPr lang="en-US" dirty="0">
                <a:latin typeface="Arial" pitchFamily="34" charset="0"/>
                <a:cs typeface="Arial" pitchFamily="34" charset="0"/>
              </a:rPr>
              <a:t>of the </a:t>
            </a:r>
            <a:r>
              <a:rPr lang="en-US" dirty="0" smtClean="0">
                <a:latin typeface="Arial" pitchFamily="34" charset="0"/>
                <a:cs typeface="Arial" pitchFamily="34" charset="0"/>
              </a:rPr>
              <a:t>2012 </a:t>
            </a:r>
            <a:r>
              <a:rPr lang="en-US" i="1" dirty="0">
                <a:latin typeface="Arial" pitchFamily="34" charset="0"/>
                <a:cs typeface="Arial" pitchFamily="34" charset="0"/>
              </a:rPr>
              <a:t>SENSE </a:t>
            </a:r>
            <a:r>
              <a:rPr lang="en-US" dirty="0">
                <a:latin typeface="Arial" pitchFamily="34" charset="0"/>
                <a:cs typeface="Arial" pitchFamily="34" charset="0"/>
              </a:rPr>
              <a:t>Cohort colleges’ </a:t>
            </a:r>
            <a:r>
              <a:rPr lang="en-US" dirty="0" smtClean="0">
                <a:latin typeface="Arial" pitchFamily="34" charset="0"/>
                <a:cs typeface="Arial" pitchFamily="34" charset="0"/>
              </a:rPr>
              <a:t>entering  students </a:t>
            </a:r>
            <a:r>
              <a:rPr lang="en-US" dirty="0">
                <a:latin typeface="Arial" pitchFamily="34" charset="0"/>
                <a:cs typeface="Arial" pitchFamily="34" charset="0"/>
              </a:rPr>
              <a:t>report attending college </a:t>
            </a:r>
            <a:r>
              <a:rPr lang="en-US" dirty="0" smtClean="0">
                <a:latin typeface="Arial" pitchFamily="34" charset="0"/>
                <a:cs typeface="Arial" pitchFamily="34" charset="0"/>
              </a:rPr>
              <a:t>less than full-time</a:t>
            </a:r>
            <a:r>
              <a:rPr lang="en-US" dirty="0">
                <a:latin typeface="Arial" pitchFamily="34" charset="0"/>
                <a:cs typeface="Arial" pitchFamily="34" charset="0"/>
              </a:rPr>
              <a:t>.  Only </a:t>
            </a:r>
            <a:r>
              <a:rPr lang="en-US" b="1" dirty="0">
                <a:latin typeface="Arial" pitchFamily="34" charset="0"/>
                <a:cs typeface="Arial" pitchFamily="34" charset="0"/>
              </a:rPr>
              <a:t>XX%</a:t>
            </a:r>
            <a:r>
              <a:rPr lang="en-US" dirty="0">
                <a:latin typeface="Arial" pitchFamily="34" charset="0"/>
                <a:cs typeface="Arial" pitchFamily="34" charset="0"/>
              </a:rPr>
              <a:t> of our entering </a:t>
            </a:r>
            <a:r>
              <a:rPr lang="en-US" dirty="0" smtClean="0">
                <a:latin typeface="Arial" pitchFamily="34" charset="0"/>
                <a:cs typeface="Arial" pitchFamily="34" charset="0"/>
              </a:rPr>
              <a:t>student</a:t>
            </a:r>
            <a:r>
              <a:rPr lang="en-US" baseline="0" dirty="0" smtClean="0">
                <a:latin typeface="Arial" pitchFamily="34" charset="0"/>
                <a:cs typeface="Arial" pitchFamily="34" charset="0"/>
              </a:rPr>
              <a:t> respondents </a:t>
            </a:r>
            <a:r>
              <a:rPr lang="en-US" dirty="0" smtClean="0">
                <a:latin typeface="Arial" pitchFamily="34" charset="0"/>
                <a:cs typeface="Arial" pitchFamily="34" charset="0"/>
              </a:rPr>
              <a:t>report </a:t>
            </a:r>
            <a:r>
              <a:rPr lang="en-US" dirty="0">
                <a:latin typeface="Arial" pitchFamily="34" charset="0"/>
                <a:cs typeface="Arial" pitchFamily="34" charset="0"/>
              </a:rPr>
              <a:t>being </a:t>
            </a:r>
            <a:r>
              <a:rPr lang="en-US" dirty="0" smtClean="0">
                <a:latin typeface="Arial" pitchFamily="34" charset="0"/>
                <a:cs typeface="Arial" pitchFamily="34" charset="0"/>
              </a:rPr>
              <a:t>full-time </a:t>
            </a:r>
            <a:r>
              <a:rPr lang="en-US" dirty="0">
                <a:latin typeface="Arial" pitchFamily="34" charset="0"/>
                <a:cs typeface="Arial" pitchFamily="34" charset="0"/>
              </a:rPr>
              <a:t>college students, compared to </a:t>
            </a:r>
            <a:r>
              <a:rPr lang="en-US" b="1" dirty="0" smtClean="0">
                <a:latin typeface="Arial" pitchFamily="34" charset="0"/>
                <a:cs typeface="Arial" pitchFamily="34" charset="0"/>
              </a:rPr>
              <a:t>73%</a:t>
            </a:r>
            <a:r>
              <a:rPr lang="en-US" dirty="0" smtClean="0">
                <a:latin typeface="Arial" pitchFamily="34" charset="0"/>
                <a:cs typeface="Arial" pitchFamily="34" charset="0"/>
              </a:rPr>
              <a:t> </a:t>
            </a:r>
            <a:r>
              <a:rPr lang="en-US" dirty="0">
                <a:latin typeface="Arial" pitchFamily="34" charset="0"/>
                <a:cs typeface="Arial" pitchFamily="34" charset="0"/>
              </a:rPr>
              <a:t>of the </a:t>
            </a:r>
            <a:r>
              <a:rPr lang="en-US" dirty="0" smtClean="0">
                <a:latin typeface="Arial" pitchFamily="34" charset="0"/>
                <a:cs typeface="Arial" pitchFamily="34" charset="0"/>
              </a:rPr>
              <a:t>2012 </a:t>
            </a:r>
            <a:r>
              <a:rPr lang="en-US" i="1" dirty="0">
                <a:latin typeface="Arial" pitchFamily="34" charset="0"/>
                <a:cs typeface="Arial" pitchFamily="34" charset="0"/>
              </a:rPr>
              <a:t>SENSE </a:t>
            </a:r>
            <a:r>
              <a:rPr lang="en-US" dirty="0">
                <a:latin typeface="Arial" pitchFamily="34" charset="0"/>
                <a:cs typeface="Arial" pitchFamily="34" charset="0"/>
              </a:rPr>
              <a:t>Cohort colleges’ </a:t>
            </a:r>
            <a:r>
              <a:rPr lang="en-US" dirty="0" smtClean="0">
                <a:latin typeface="Arial" pitchFamily="34" charset="0"/>
                <a:cs typeface="Arial" pitchFamily="34" charset="0"/>
              </a:rPr>
              <a:t>entering students. </a:t>
            </a:r>
            <a:r>
              <a:rPr lang="en-US" dirty="0">
                <a:latin typeface="Arial" pitchFamily="34" charset="0"/>
                <a:cs typeface="Arial" pitchFamily="34" charset="0"/>
              </a:rPr>
              <a:t>This inverse representation is a result of the sampling technique and the in-class administration process. </a:t>
            </a:r>
            <a:r>
              <a:rPr lang="en-US" dirty="0" smtClean="0">
                <a:latin typeface="Arial" pitchFamily="34" charset="0"/>
                <a:cs typeface="Arial" pitchFamily="34" charset="0"/>
              </a:rPr>
              <a:t>Population data for</a:t>
            </a:r>
            <a:r>
              <a:rPr lang="en-US" baseline="0" dirty="0" smtClean="0">
                <a:latin typeface="Arial" pitchFamily="34" charset="0"/>
                <a:cs typeface="Arial" pitchFamily="34" charset="0"/>
              </a:rPr>
              <a:t> all students at our college is </a:t>
            </a:r>
            <a:r>
              <a:rPr lang="en-US" b="1" baseline="0" dirty="0" smtClean="0">
                <a:latin typeface="Arial" pitchFamily="34" charset="0"/>
                <a:cs typeface="Arial" pitchFamily="34" charset="0"/>
              </a:rPr>
              <a:t>XX%</a:t>
            </a:r>
            <a:r>
              <a:rPr lang="en-US" baseline="0" dirty="0" smtClean="0">
                <a:latin typeface="Arial" pitchFamily="34" charset="0"/>
                <a:cs typeface="Arial" pitchFamily="34" charset="0"/>
              </a:rPr>
              <a:t> less than full time and </a:t>
            </a:r>
            <a:r>
              <a:rPr lang="en-US" b="1" baseline="0" dirty="0" smtClean="0">
                <a:latin typeface="Arial" pitchFamily="34" charset="0"/>
                <a:cs typeface="Arial" pitchFamily="34" charset="0"/>
              </a:rPr>
              <a:t>XX%</a:t>
            </a:r>
            <a:r>
              <a:rPr lang="en-US" baseline="0" dirty="0" smtClean="0">
                <a:latin typeface="Arial" pitchFamily="34" charset="0"/>
                <a:cs typeface="Arial" pitchFamily="34" charset="0"/>
              </a:rPr>
              <a:t> full-time. </a:t>
            </a:r>
            <a:r>
              <a:rPr lang="en-US" dirty="0" smtClean="0">
                <a:latin typeface="Arial" pitchFamily="34" charset="0"/>
                <a:cs typeface="Arial" pitchFamily="34" charset="0"/>
              </a:rPr>
              <a:t>For </a:t>
            </a:r>
            <a:r>
              <a:rPr lang="en-US" dirty="0">
                <a:latin typeface="Arial" pitchFamily="34" charset="0"/>
                <a:cs typeface="Arial" pitchFamily="34" charset="0"/>
              </a:rPr>
              <a:t>this reason, survey results are weighted </a:t>
            </a:r>
            <a:r>
              <a:rPr lang="en-US" dirty="0" smtClean="0">
                <a:latin typeface="Arial" pitchFamily="34" charset="0"/>
                <a:cs typeface="Arial" pitchFamily="34" charset="0"/>
              </a:rPr>
              <a:t>or disaggregated</a:t>
            </a:r>
            <a:r>
              <a:rPr lang="en-US" baseline="0" dirty="0" smtClean="0">
                <a:latin typeface="Arial" pitchFamily="34" charset="0"/>
                <a:cs typeface="Arial" pitchFamily="34" charset="0"/>
              </a:rPr>
              <a:t> </a:t>
            </a:r>
            <a:r>
              <a:rPr lang="en-US" dirty="0" smtClean="0">
                <a:latin typeface="Arial" pitchFamily="34" charset="0"/>
                <a:cs typeface="Arial" pitchFamily="34" charset="0"/>
              </a:rPr>
              <a:t>by </a:t>
            </a:r>
            <a:r>
              <a:rPr lang="en-US" dirty="0">
                <a:latin typeface="Arial" pitchFamily="34" charset="0"/>
                <a:cs typeface="Arial" pitchFamily="34" charset="0"/>
              </a:rPr>
              <a:t>enrollment status so that reports will accurately reflect the underlying student population </a:t>
            </a:r>
            <a:r>
              <a:rPr lang="en-US" i="1" dirty="0" smtClean="0">
                <a:latin typeface="Arial" pitchFamily="34" charset="0"/>
                <a:cs typeface="Arial" pitchFamily="34" charset="0"/>
              </a:rPr>
              <a:t>(survey item #2</a:t>
            </a:r>
            <a:r>
              <a:rPr lang="en-US" i="1" dirty="0">
                <a:latin typeface="Arial" pitchFamily="34" charset="0"/>
                <a:cs typeface="Arial" pitchFamily="34" charset="0"/>
              </a:rPr>
              <a:t>, Standard Reports/Appendix/Table 1: Respondents to Underlying Populations).</a:t>
            </a:r>
          </a:p>
          <a:p>
            <a:endParaRPr lang="en-US" i="1" dirty="0">
              <a:latin typeface="Arial" pitchFamily="34" charset="0"/>
              <a:cs typeface="Arial" pitchFamily="34" charset="0"/>
            </a:endParaRPr>
          </a:p>
          <a:p>
            <a:r>
              <a:rPr lang="en-US" i="1" dirty="0">
                <a:latin typeface="Arial" pitchFamily="34" charset="0"/>
                <a:cs typeface="Arial" pitchFamily="34" charset="0"/>
              </a:rPr>
              <a:t>Please note that weighting is uniquely calculated for each member college—based on the most recent publicly available IPEDS enrollment figures—in order to apply the appropriate representation of part- and full-time student responses to </a:t>
            </a:r>
            <a:r>
              <a:rPr lang="en-US" i="1" dirty="0" smtClean="0">
                <a:latin typeface="Arial" pitchFamily="34" charset="0"/>
                <a:cs typeface="Arial" pitchFamily="34" charset="0"/>
              </a:rPr>
              <a:t>SENSE </a:t>
            </a:r>
            <a:r>
              <a:rPr lang="en-US" i="1" dirty="0">
                <a:latin typeface="Arial" pitchFamily="34" charset="0"/>
                <a:cs typeface="Arial" pitchFamily="34" charset="0"/>
              </a:rPr>
              <a:t>data.</a:t>
            </a:r>
          </a:p>
        </p:txBody>
      </p:sp>
      <p:sp>
        <p:nvSpPr>
          <p:cNvPr id="4" name="Slide Number Placeholder 3"/>
          <p:cNvSpPr>
            <a:spLocks noGrp="1"/>
          </p:cNvSpPr>
          <p:nvPr>
            <p:ph type="sldNum" sz="quarter" idx="10"/>
          </p:nvPr>
        </p:nvSpPr>
        <p:spPr/>
        <p:txBody>
          <a:bodyPr/>
          <a:lstStyle/>
          <a:p>
            <a:fld id="{93AF1055-CB92-40EF-BD09-A2225F1FCAC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latin typeface="Arial" pitchFamily="34" charset="0"/>
                <a:cs typeface="Arial" pitchFamily="34" charset="0"/>
              </a:rPr>
              <a:t>Age</a:t>
            </a:r>
            <a:endParaRPr lang="en-US" dirty="0" smtClean="0">
              <a:latin typeface="Arial" pitchFamily="34" charset="0"/>
              <a:cs typeface="Arial" pitchFamily="34" charset="0"/>
            </a:endParaRPr>
          </a:p>
          <a:p>
            <a:r>
              <a:rPr lang="en-US" dirty="0" smtClean="0">
                <a:latin typeface="Arial" pitchFamily="34" charset="0"/>
                <a:cs typeface="Arial" pitchFamily="34" charset="0"/>
              </a:rPr>
              <a:t>Entering</a:t>
            </a:r>
            <a:r>
              <a:rPr lang="en-US" baseline="0" dirty="0" smtClean="0">
                <a:latin typeface="Arial" pitchFamily="34" charset="0"/>
                <a:cs typeface="Arial" pitchFamily="34" charset="0"/>
              </a:rPr>
              <a:t> s</a:t>
            </a:r>
            <a:r>
              <a:rPr lang="en-US" dirty="0" smtClean="0">
                <a:latin typeface="Arial" pitchFamily="34" charset="0"/>
                <a:cs typeface="Arial" pitchFamily="34" charset="0"/>
              </a:rPr>
              <a:t>tudent </a:t>
            </a:r>
            <a:r>
              <a:rPr lang="en-US" dirty="0">
                <a:latin typeface="Arial" pitchFamily="34" charset="0"/>
                <a:cs typeface="Arial" pitchFamily="34" charset="0"/>
              </a:rPr>
              <a:t>respondents at our college range in age from XX to XX years old. Approximately </a:t>
            </a:r>
            <a:r>
              <a:rPr lang="en-US" b="1" dirty="0">
                <a:latin typeface="Arial" pitchFamily="34" charset="0"/>
                <a:cs typeface="Arial" pitchFamily="34" charset="0"/>
              </a:rPr>
              <a:t>XX%</a:t>
            </a:r>
            <a:r>
              <a:rPr lang="en-US" dirty="0">
                <a:latin typeface="Arial" pitchFamily="34" charset="0"/>
                <a:cs typeface="Arial" pitchFamily="34" charset="0"/>
              </a:rPr>
              <a:t> are between 18 to 39 years old; </a:t>
            </a:r>
            <a:r>
              <a:rPr lang="en-US" b="1" dirty="0">
                <a:latin typeface="Arial" pitchFamily="34" charset="0"/>
                <a:cs typeface="Arial" pitchFamily="34" charset="0"/>
              </a:rPr>
              <a:t>XX%</a:t>
            </a:r>
            <a:r>
              <a:rPr lang="en-US" dirty="0">
                <a:latin typeface="Arial" pitchFamily="34" charset="0"/>
                <a:cs typeface="Arial" pitchFamily="34" charset="0"/>
              </a:rPr>
              <a:t> are 18 to 24 years old while </a:t>
            </a:r>
            <a:r>
              <a:rPr lang="en-US" b="1" dirty="0">
                <a:latin typeface="Arial" pitchFamily="34" charset="0"/>
                <a:cs typeface="Arial" pitchFamily="34" charset="0"/>
              </a:rPr>
              <a:t>XX%</a:t>
            </a:r>
            <a:r>
              <a:rPr lang="en-US" dirty="0">
                <a:latin typeface="Arial" pitchFamily="34" charset="0"/>
                <a:cs typeface="Arial" pitchFamily="34" charset="0"/>
              </a:rPr>
              <a:t> are 25 to 39 years old. </a:t>
            </a:r>
            <a:r>
              <a:rPr lang="en-US" b="1" dirty="0">
                <a:latin typeface="Arial" pitchFamily="34" charset="0"/>
                <a:cs typeface="Arial" pitchFamily="34" charset="0"/>
              </a:rPr>
              <a:t>XX%</a:t>
            </a:r>
            <a:r>
              <a:rPr lang="en-US" dirty="0">
                <a:latin typeface="Arial" pitchFamily="34" charset="0"/>
                <a:cs typeface="Arial" pitchFamily="34" charset="0"/>
              </a:rPr>
              <a:t> are over 40 years old. </a:t>
            </a:r>
            <a:r>
              <a:rPr lang="en-US" i="1" dirty="0">
                <a:latin typeface="Arial" pitchFamily="34" charset="0"/>
                <a:cs typeface="Arial" pitchFamily="34" charset="0"/>
              </a:rPr>
              <a:t>Students at our college are older </a:t>
            </a:r>
            <a:r>
              <a:rPr lang="en-US" dirty="0">
                <a:latin typeface="Arial" pitchFamily="34" charset="0"/>
                <a:cs typeface="Arial" pitchFamily="34" charset="0"/>
              </a:rPr>
              <a:t>than the </a:t>
            </a:r>
            <a:r>
              <a:rPr lang="en-US" i="1" dirty="0">
                <a:latin typeface="Arial" pitchFamily="34" charset="0"/>
                <a:cs typeface="Arial" pitchFamily="34" charset="0"/>
              </a:rPr>
              <a:t>SENSE</a:t>
            </a:r>
            <a:r>
              <a:rPr lang="en-US" dirty="0">
                <a:latin typeface="Arial" pitchFamily="34" charset="0"/>
                <a:cs typeface="Arial" pitchFamily="34" charset="0"/>
              </a:rPr>
              <a:t> </a:t>
            </a:r>
            <a:r>
              <a:rPr lang="en-US" dirty="0" smtClean="0">
                <a:latin typeface="Arial" pitchFamily="34" charset="0"/>
                <a:cs typeface="Arial" pitchFamily="34" charset="0"/>
              </a:rPr>
              <a:t>Cohort, </a:t>
            </a:r>
            <a:r>
              <a:rPr lang="en-US" dirty="0">
                <a:latin typeface="Arial" pitchFamily="34" charset="0"/>
                <a:cs typeface="Arial" pitchFamily="34" charset="0"/>
              </a:rPr>
              <a:t>of which over </a:t>
            </a:r>
            <a:r>
              <a:rPr lang="en-US" dirty="0" smtClean="0">
                <a:latin typeface="Arial" pitchFamily="34" charset="0"/>
                <a:cs typeface="Arial" pitchFamily="34" charset="0"/>
              </a:rPr>
              <a:t>three-quarters (</a:t>
            </a:r>
            <a:r>
              <a:rPr lang="en-US" b="1" dirty="0" smtClean="0">
                <a:latin typeface="Arial" pitchFamily="34" charset="0"/>
                <a:cs typeface="Arial" pitchFamily="34" charset="0"/>
              </a:rPr>
              <a:t>81%</a:t>
            </a:r>
            <a:r>
              <a:rPr lang="en-US" dirty="0" smtClean="0">
                <a:latin typeface="Arial" pitchFamily="34" charset="0"/>
                <a:cs typeface="Arial" pitchFamily="34" charset="0"/>
              </a:rPr>
              <a:t>) </a:t>
            </a:r>
            <a:r>
              <a:rPr lang="en-US" dirty="0">
                <a:latin typeface="Arial" pitchFamily="34" charset="0"/>
                <a:cs typeface="Arial" pitchFamily="34" charset="0"/>
              </a:rPr>
              <a:t>of students are between 18 and 24, </a:t>
            </a:r>
            <a:r>
              <a:rPr lang="en-US" b="1" dirty="0" smtClean="0">
                <a:latin typeface="Arial" pitchFamily="34" charset="0"/>
                <a:cs typeface="Arial" pitchFamily="34" charset="0"/>
              </a:rPr>
              <a:t>27%</a:t>
            </a:r>
            <a:r>
              <a:rPr lang="en-US" dirty="0" smtClean="0">
                <a:latin typeface="Arial" pitchFamily="34" charset="0"/>
                <a:cs typeface="Arial" pitchFamily="34" charset="0"/>
              </a:rPr>
              <a:t> </a:t>
            </a:r>
            <a:r>
              <a:rPr lang="en-US" dirty="0">
                <a:latin typeface="Arial" pitchFamily="34" charset="0"/>
                <a:cs typeface="Arial" pitchFamily="34" charset="0"/>
              </a:rPr>
              <a:t>are between 25 and 39 and </a:t>
            </a:r>
            <a:r>
              <a:rPr lang="en-US" b="1" dirty="0" smtClean="0">
                <a:latin typeface="Arial" pitchFamily="34" charset="0"/>
                <a:cs typeface="Arial" pitchFamily="34" charset="0"/>
              </a:rPr>
              <a:t>13%</a:t>
            </a:r>
            <a:r>
              <a:rPr lang="en-US" dirty="0" smtClean="0">
                <a:latin typeface="Arial" pitchFamily="34" charset="0"/>
                <a:cs typeface="Arial" pitchFamily="34" charset="0"/>
              </a:rPr>
              <a:t> </a:t>
            </a:r>
            <a:r>
              <a:rPr lang="en-US" dirty="0">
                <a:latin typeface="Arial" pitchFamily="34" charset="0"/>
                <a:cs typeface="Arial" pitchFamily="34" charset="0"/>
              </a:rPr>
              <a:t>are over 40 years old </a:t>
            </a:r>
            <a:r>
              <a:rPr lang="en-US" i="1" dirty="0" smtClean="0">
                <a:latin typeface="Arial" pitchFamily="34" charset="0"/>
                <a:cs typeface="Arial" pitchFamily="34" charset="0"/>
              </a:rPr>
              <a:t>(survey item #30</a:t>
            </a:r>
            <a:r>
              <a:rPr lang="en-US" i="1" dirty="0">
                <a:latin typeface="Arial" pitchFamily="34" charset="0"/>
                <a:cs typeface="Arial" pitchFamily="34" charset="0"/>
              </a:rPr>
              <a:t>, Standard Reports/Appendix/Table 1: Respondents to Underlying Populations).</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latin typeface="Arial" pitchFamily="34" charset="0"/>
                <a:cs typeface="Arial" pitchFamily="34" charset="0"/>
              </a:rPr>
              <a:t>Gender</a:t>
            </a:r>
            <a:endParaRPr lang="en-US" dirty="0" smtClean="0">
              <a:latin typeface="Arial" pitchFamily="34" charset="0"/>
              <a:cs typeface="Arial" pitchFamily="34" charset="0"/>
            </a:endParaRPr>
          </a:p>
          <a:p>
            <a:r>
              <a:rPr lang="en-US" b="1" dirty="0">
                <a:latin typeface="Arial" pitchFamily="34" charset="0"/>
                <a:cs typeface="Arial" pitchFamily="34" charset="0"/>
              </a:rPr>
              <a:t>XX% </a:t>
            </a:r>
            <a:r>
              <a:rPr lang="en-US" dirty="0">
                <a:latin typeface="Arial" pitchFamily="34" charset="0"/>
                <a:cs typeface="Arial" pitchFamily="34" charset="0"/>
              </a:rPr>
              <a:t>of our entering students are male and </a:t>
            </a:r>
            <a:r>
              <a:rPr lang="en-US" b="1" dirty="0">
                <a:latin typeface="Arial" pitchFamily="34" charset="0"/>
                <a:cs typeface="Arial" pitchFamily="34" charset="0"/>
              </a:rPr>
              <a:t>XX% </a:t>
            </a:r>
            <a:r>
              <a:rPr lang="en-US" dirty="0">
                <a:latin typeface="Arial" pitchFamily="34" charset="0"/>
                <a:cs typeface="Arial" pitchFamily="34" charset="0"/>
              </a:rPr>
              <a:t>are female, </a:t>
            </a:r>
            <a:r>
              <a:rPr lang="en-US" i="1" dirty="0">
                <a:latin typeface="Arial" pitchFamily="34" charset="0"/>
                <a:cs typeface="Arial" pitchFamily="34" charset="0"/>
              </a:rPr>
              <a:t>which </a:t>
            </a:r>
            <a:r>
              <a:rPr lang="en-US" i="1" dirty="0" smtClean="0">
                <a:latin typeface="Arial" pitchFamily="34" charset="0"/>
                <a:cs typeface="Arial" pitchFamily="34" charset="0"/>
              </a:rPr>
              <a:t>[is/is not] </a:t>
            </a:r>
            <a:r>
              <a:rPr lang="en-US" i="1" dirty="0">
                <a:latin typeface="Arial" pitchFamily="34" charset="0"/>
                <a:cs typeface="Arial" pitchFamily="34" charset="0"/>
              </a:rPr>
              <a:t>comparable to </a:t>
            </a:r>
            <a:r>
              <a:rPr lang="en-US" dirty="0" smtClean="0">
                <a:latin typeface="Arial" pitchFamily="34" charset="0"/>
                <a:cs typeface="Arial" pitchFamily="34" charset="0"/>
              </a:rPr>
              <a:t>the 2012 </a:t>
            </a:r>
            <a:r>
              <a:rPr lang="en-US" i="1" dirty="0">
                <a:latin typeface="Arial" pitchFamily="34" charset="0"/>
                <a:cs typeface="Arial" pitchFamily="34" charset="0"/>
              </a:rPr>
              <a:t>SENSE</a:t>
            </a:r>
            <a:r>
              <a:rPr lang="en-US" dirty="0">
                <a:latin typeface="Arial" pitchFamily="34" charset="0"/>
                <a:cs typeface="Arial" pitchFamily="34" charset="0"/>
              </a:rPr>
              <a:t> </a:t>
            </a:r>
            <a:r>
              <a:rPr lang="en-US" dirty="0" smtClean="0">
                <a:latin typeface="Arial" pitchFamily="34" charset="0"/>
                <a:cs typeface="Arial" pitchFamily="34" charset="0"/>
              </a:rPr>
              <a:t>Cohort, </a:t>
            </a:r>
            <a:r>
              <a:rPr lang="en-US" dirty="0">
                <a:latin typeface="Arial" pitchFamily="34" charset="0"/>
                <a:cs typeface="Arial" pitchFamily="34" charset="0"/>
              </a:rPr>
              <a:t>which is </a:t>
            </a:r>
            <a:r>
              <a:rPr lang="en-US" b="1" dirty="0">
                <a:latin typeface="Arial" pitchFamily="34" charset="0"/>
                <a:cs typeface="Arial" pitchFamily="34" charset="0"/>
              </a:rPr>
              <a:t>42%</a:t>
            </a:r>
            <a:r>
              <a:rPr lang="en-US" dirty="0">
                <a:latin typeface="Arial" pitchFamily="34" charset="0"/>
                <a:cs typeface="Arial" pitchFamily="34" charset="0"/>
              </a:rPr>
              <a:t> male and </a:t>
            </a:r>
            <a:r>
              <a:rPr lang="en-US" b="1" dirty="0" smtClean="0">
                <a:latin typeface="Arial" pitchFamily="34" charset="0"/>
                <a:cs typeface="Arial" pitchFamily="34" charset="0"/>
              </a:rPr>
              <a:t>54%</a:t>
            </a:r>
            <a:r>
              <a:rPr lang="en-US" dirty="0" smtClean="0">
                <a:latin typeface="Arial" pitchFamily="34" charset="0"/>
                <a:cs typeface="Arial" pitchFamily="34" charset="0"/>
              </a:rPr>
              <a:t> </a:t>
            </a:r>
            <a:r>
              <a:rPr lang="en-US" dirty="0">
                <a:latin typeface="Arial" pitchFamily="34" charset="0"/>
                <a:cs typeface="Arial" pitchFamily="34" charset="0"/>
              </a:rPr>
              <a:t>female </a:t>
            </a:r>
            <a:r>
              <a:rPr lang="en-US" i="1" dirty="0" smtClean="0">
                <a:latin typeface="Arial" pitchFamily="34" charset="0"/>
                <a:cs typeface="Arial" pitchFamily="34" charset="0"/>
              </a:rPr>
              <a:t>(survey item #29</a:t>
            </a:r>
            <a:r>
              <a:rPr lang="en-US" i="1" dirty="0">
                <a:latin typeface="Arial" pitchFamily="34" charset="0"/>
                <a:cs typeface="Arial" pitchFamily="34" charset="0"/>
              </a:rPr>
              <a:t>, Standard Reports/Appendix/Table1: Respondents to Underlying Populations). </a:t>
            </a:r>
            <a:r>
              <a:rPr lang="en-US" dirty="0">
                <a:latin typeface="Arial" pitchFamily="34" charset="0"/>
                <a:cs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21D778-B565-4D7E-94D7-64010A445B68}" type="datetimeFigureOut">
              <a:rPr lang="en-US" smtClean="0"/>
              <a:pPr/>
              <a:t>5/30/2013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2C6B1FF6-39B9-40F5-8B67-33C6354A3D4F}" type="slidenum">
              <a:rPr kumimoji="0" lang="en-US" smtClean="0"/>
              <a:pPr/>
              <a:t>‹#›</a:t>
            </a:fld>
            <a:endParaRPr kumimoji="0" lang="en-US" dirty="0">
              <a:solidFill>
                <a:schemeClr val="accent3">
                  <a:shade val="75000"/>
                </a:schemeClr>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00BDF-7CA0-4F0E-9DB8-2BB12D865371}" type="slidenum">
              <a:rPr lang="en-US" smtClean="0"/>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00BDF-7CA0-4F0E-9DB8-2BB12D865371}" type="slidenum">
              <a:rPr lang="en-US" smtClean="0"/>
              <a:pPr/>
              <a:t>‹#›</a:t>
            </a:fld>
            <a:endParaRPr 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21D778-B565-4D7E-94D7-64010A445B68}"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00BDF-7CA0-4F0E-9DB8-2BB12D86537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cxnSp>
        <p:nvCxnSpPr>
          <p:cNvPr id="7" name="Straight Connector 6"/>
          <p:cNvCxnSpPr/>
          <p:nvPr userDrawn="1"/>
        </p:nvCxnSpPr>
        <p:spPr>
          <a:xfrm>
            <a:off x="457200" y="1477962"/>
            <a:ext cx="8305800" cy="0"/>
          </a:xfrm>
          <a:prstGeom prst="line">
            <a:avLst/>
          </a:prstGeom>
          <a:ln w="28575">
            <a:solidFill>
              <a:srgbClr val="C78E4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21D778-B565-4D7E-94D7-64010A445B68}" type="datetimeFigureOut">
              <a:rPr lang="en-US" smtClean="0"/>
              <a:pPr/>
              <a:t>5/30/2013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00BDF-7CA0-4F0E-9DB8-2BB12D86537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cxnSp>
        <p:nvCxnSpPr>
          <p:cNvPr id="8" name="Straight Connector 7"/>
          <p:cNvCxnSpPr/>
          <p:nvPr userDrawn="1"/>
        </p:nvCxnSpPr>
        <p:spPr>
          <a:xfrm>
            <a:off x="457200" y="1371600"/>
            <a:ext cx="8305800" cy="0"/>
          </a:xfrm>
          <a:prstGeom prst="line">
            <a:avLst/>
          </a:prstGeom>
          <a:ln w="28575">
            <a:solidFill>
              <a:srgbClr val="F2DAB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21D778-B565-4D7E-94D7-64010A445B68}" type="datetimeFigureOut">
              <a:rPr lang="en-US" smtClean="0"/>
              <a:pPr/>
              <a:t>5/30/2013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00BDF-7CA0-4F0E-9DB8-2BB12D865371}"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21D778-B565-4D7E-94D7-64010A445B68}" type="datetimeFigureOut">
              <a:rPr lang="en-US" smtClean="0"/>
              <a:pPr/>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00BDF-7CA0-4F0E-9DB8-2BB12D865371}" type="slidenum">
              <a:rPr lang="en-US" smtClean="0"/>
              <a:pPr/>
              <a:t>‹#›</a:t>
            </a:fld>
            <a:endParaRPr lang="en-US"/>
          </a:p>
        </p:txBody>
      </p:sp>
      <p:cxnSp>
        <p:nvCxnSpPr>
          <p:cNvPr id="6" name="Straight Connector 5"/>
          <p:cNvCxnSpPr/>
          <p:nvPr userDrawn="1"/>
        </p:nvCxnSpPr>
        <p:spPr>
          <a:xfrm>
            <a:off x="457200" y="1371600"/>
            <a:ext cx="8305800" cy="0"/>
          </a:xfrm>
          <a:prstGeom prst="line">
            <a:avLst/>
          </a:prstGeom>
          <a:ln w="28575">
            <a:solidFill>
              <a:srgbClr val="F2DAB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1D778-B565-4D7E-94D7-64010A445B68}" type="datetimeFigureOut">
              <a:rPr lang="en-US" smtClean="0"/>
              <a:pPr/>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00BDF-7CA0-4F0E-9DB8-2BB12D8653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21D778-B565-4D7E-94D7-64010A445B68}"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00BDF-7CA0-4F0E-9DB8-2BB12D865371}"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21D778-B565-4D7E-94D7-64010A445B68}" type="datetimeFigureOut">
              <a:rPr lang="en-US" smtClean="0"/>
              <a:pPr/>
              <a:t>5/30/2013</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AA800BDF-7CA0-4F0E-9DB8-2BB12D865371}"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9D21D778-B565-4D7E-94D7-64010A445B68}" type="datetimeFigureOut">
              <a:rPr lang="en-US" smtClean="0"/>
              <a:pPr algn="r" eaLnBrk="1" latinLnBrk="0" hangingPunct="1"/>
              <a:t>5/30/2013</a:t>
            </a:fld>
            <a:endParaRPr lang="en-US" sz="1400" dirty="0">
              <a:solidFill>
                <a:srgbClr val="FFFFFF"/>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A800BDF-7CA0-4F0E-9DB8-2BB12D8653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3810000"/>
            <a:ext cx="6553200" cy="1143000"/>
          </a:xfrm>
        </p:spPr>
        <p:txBody>
          <a:bodyPr>
            <a:noAutofit/>
          </a:bodyPr>
          <a:lstStyle/>
          <a:p>
            <a:r>
              <a:rPr lang="en-US" sz="4000" b="1" dirty="0" smtClean="0">
                <a:solidFill>
                  <a:srgbClr val="00427A"/>
                </a:solidFill>
              </a:rPr>
              <a:t>San Luis Obispo Community College District</a:t>
            </a:r>
            <a:endParaRPr lang="en-US" sz="4000" b="1" dirty="0">
              <a:solidFill>
                <a:srgbClr val="00427A"/>
              </a:solidFill>
            </a:endParaRPr>
          </a:p>
        </p:txBody>
      </p:sp>
      <p:sp>
        <p:nvSpPr>
          <p:cNvPr id="2" name="Title 1"/>
          <p:cNvSpPr>
            <a:spLocks noGrp="1"/>
          </p:cNvSpPr>
          <p:nvPr>
            <p:ph type="ctrTitle"/>
          </p:nvPr>
        </p:nvSpPr>
        <p:spPr>
          <a:xfrm>
            <a:off x="0" y="1981200"/>
            <a:ext cx="9144000" cy="1676400"/>
          </a:xfrm>
        </p:spPr>
        <p:txBody>
          <a:bodyPr>
            <a:noAutofit/>
          </a:bodyPr>
          <a:lstStyle/>
          <a:p>
            <a:pPr>
              <a:lnSpc>
                <a:spcPts val="6000"/>
              </a:lnSpc>
            </a:pPr>
            <a:r>
              <a:rPr lang="en-US" sz="4400" i="1" dirty="0" smtClean="0"/>
              <a:t>SENSE 2012 Findings </a:t>
            </a:r>
            <a:r>
              <a:rPr lang="en-US" sz="4000" dirty="0" smtClean="0"/>
              <a:t>for Cuesta College</a:t>
            </a:r>
            <a:endParaRPr lang="en-US" sz="4000" dirty="0"/>
          </a:p>
        </p:txBody>
      </p:sp>
      <p:sp>
        <p:nvSpPr>
          <p:cNvPr id="6" name="Rectangle 5"/>
          <p:cNvSpPr/>
          <p:nvPr/>
        </p:nvSpPr>
        <p:spPr>
          <a:xfrm>
            <a:off x="914400" y="3244334"/>
            <a:ext cx="3775581" cy="369332"/>
          </a:xfrm>
          <a:prstGeom prst="rect">
            <a:avLst/>
          </a:prstGeom>
        </p:spPr>
        <p:txBody>
          <a:bodyPr wrap="square">
            <a:spAutoFit/>
          </a:bodyPr>
          <a:lstStyle/>
          <a:p>
            <a:r>
              <a:rPr lang="en-US" dirty="0" smtClean="0"/>
              <a:t> </a:t>
            </a:r>
            <a:endParaRPr lang="en-US" dirty="0"/>
          </a:p>
        </p:txBody>
      </p:sp>
      <p:pic>
        <p:nvPicPr>
          <p:cNvPr id="1030" name="Picture 6"/>
          <p:cNvPicPr>
            <a:picLocks noChangeAspect="1" noChangeArrowheads="1"/>
          </p:cNvPicPr>
          <p:nvPr/>
        </p:nvPicPr>
        <p:blipFill>
          <a:blip r:embed="rId3" cstate="print"/>
          <a:srcRect/>
          <a:stretch>
            <a:fillRect/>
          </a:stretch>
        </p:blipFill>
        <p:spPr bwMode="auto">
          <a:xfrm>
            <a:off x="228600" y="3733800"/>
            <a:ext cx="1590675" cy="2971800"/>
          </a:xfrm>
          <a:prstGeom prst="rect">
            <a:avLst/>
          </a:prstGeom>
          <a:noFill/>
          <a:ln w="9525">
            <a:noFill/>
            <a:miter lim="800000"/>
            <a:headEnd/>
            <a:tailEnd/>
          </a:ln>
        </p:spPr>
      </p:pic>
    </p:spTree>
    <p:extLst>
      <p:ext uri="{BB962C8B-B14F-4D97-AF65-F5344CB8AC3E}">
        <p14:creationId xmlns="" xmlns:p14="http://schemas.microsoft.com/office/powerpoint/2010/main" val="2528293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 </a:t>
            </a:r>
            <a:br>
              <a:rPr lang="en-US" dirty="0" smtClean="0"/>
            </a:br>
            <a:r>
              <a:rPr lang="en-US" dirty="0" smtClean="0"/>
              <a:t>Race &amp; Ethnicity</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10</a:t>
            </a:fld>
            <a:endParaRPr lang="en-US" dirty="0"/>
          </a:p>
        </p:txBody>
      </p:sp>
      <p:sp>
        <p:nvSpPr>
          <p:cNvPr id="11" name="TextBox 10"/>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graphicFrame>
        <p:nvGraphicFramePr>
          <p:cNvPr id="7" name="Chart 6"/>
          <p:cNvGraphicFramePr/>
          <p:nvPr>
            <p:extLst>
              <p:ext uri="{D42A27DB-BD31-4B8C-83A1-F6EECF244321}">
                <p14:modId xmlns="" xmlns:p14="http://schemas.microsoft.com/office/powerpoint/2010/main" val="656383701"/>
              </p:ext>
            </p:extLst>
          </p:nvPr>
        </p:nvGraphicFramePr>
        <p:xfrm>
          <a:off x="457200" y="1828800"/>
          <a:ext cx="8077200" cy="4292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 </a:t>
            </a:r>
            <a:br>
              <a:rPr lang="en-US" dirty="0" smtClean="0"/>
            </a:br>
            <a:r>
              <a:rPr lang="en-US" dirty="0" smtClean="0"/>
              <a:t>First-Generation Status</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11</a:t>
            </a:fld>
            <a:endParaRPr lang="en-US" dirty="0"/>
          </a:p>
        </p:txBody>
      </p:sp>
      <p:graphicFrame>
        <p:nvGraphicFramePr>
          <p:cNvPr id="6" name="Chart 5"/>
          <p:cNvGraphicFramePr/>
          <p:nvPr>
            <p:extLst>
              <p:ext uri="{D42A27DB-BD31-4B8C-83A1-F6EECF244321}">
                <p14:modId xmlns="" xmlns:p14="http://schemas.microsoft.com/office/powerpoint/2010/main" val="2502063825"/>
              </p:ext>
            </p:extLst>
          </p:nvPr>
        </p:nvGraphicFramePr>
        <p:xfrm>
          <a:off x="381000" y="990600"/>
          <a:ext cx="8305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 </a:t>
            </a:r>
            <a:br>
              <a:rPr lang="en-US" dirty="0" smtClean="0"/>
            </a:br>
            <a:r>
              <a:rPr lang="en-US" dirty="0" smtClean="0"/>
              <a:t>Orientation</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12</a:t>
            </a:fld>
            <a:endParaRPr lang="en-US"/>
          </a:p>
        </p:txBody>
      </p:sp>
      <p:sp>
        <p:nvSpPr>
          <p:cNvPr id="6" name="TextBox 5"/>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graphicFrame>
        <p:nvGraphicFramePr>
          <p:cNvPr id="7" name="Chart 6"/>
          <p:cNvGraphicFramePr/>
          <p:nvPr>
            <p:extLst>
              <p:ext uri="{D42A27DB-BD31-4B8C-83A1-F6EECF244321}">
                <p14:modId xmlns="" xmlns:p14="http://schemas.microsoft.com/office/powerpoint/2010/main" val="2502063825"/>
              </p:ext>
            </p:extLst>
          </p:nvPr>
        </p:nvGraphicFramePr>
        <p:xfrm>
          <a:off x="381000" y="1752600"/>
          <a:ext cx="83058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 </a:t>
            </a:r>
            <a:br>
              <a:rPr lang="en-US" dirty="0" smtClean="0"/>
            </a:br>
            <a:r>
              <a:rPr lang="en-US" dirty="0" smtClean="0"/>
              <a:t>Courses Dropped</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13</a:t>
            </a:fld>
            <a:endParaRPr lang="en-US"/>
          </a:p>
        </p:txBody>
      </p:sp>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graphicFrame>
        <p:nvGraphicFramePr>
          <p:cNvPr id="9" name="Chart 8"/>
          <p:cNvGraphicFramePr/>
          <p:nvPr>
            <p:extLst>
              <p:ext uri="{D42A27DB-BD31-4B8C-83A1-F6EECF244321}">
                <p14:modId xmlns="" xmlns:p14="http://schemas.microsoft.com/office/powerpoint/2010/main" val="2502063825"/>
              </p:ext>
            </p:extLst>
          </p:nvPr>
        </p:nvGraphicFramePr>
        <p:xfrm>
          <a:off x="381000" y="1752600"/>
          <a:ext cx="83058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 </a:t>
            </a:r>
            <a:br>
              <a:rPr lang="en-US" dirty="0" smtClean="0"/>
            </a:br>
            <a:r>
              <a:rPr lang="en-US" dirty="0" smtClean="0"/>
              <a:t>Employment</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14</a:t>
            </a:fld>
            <a:endParaRPr lang="en-US"/>
          </a:p>
        </p:txBody>
      </p:sp>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graphicFrame>
        <p:nvGraphicFramePr>
          <p:cNvPr id="15" name="Chart 14"/>
          <p:cNvGraphicFramePr/>
          <p:nvPr/>
        </p:nvGraphicFramePr>
        <p:xfrm>
          <a:off x="533400" y="16764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a:t>
            </a:r>
            <a:br>
              <a:rPr lang="en-US" dirty="0" smtClean="0"/>
            </a:br>
            <a:r>
              <a:rPr lang="en-US" dirty="0" smtClean="0"/>
              <a:t>Goals</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15</a:t>
            </a:fld>
            <a:endParaRPr lang="en-US"/>
          </a:p>
        </p:txBody>
      </p:sp>
      <p:graphicFrame>
        <p:nvGraphicFramePr>
          <p:cNvPr id="6" name="Content Placeholder 2"/>
          <p:cNvGraphicFramePr>
            <a:graphicFrameLocks noGrp="1"/>
          </p:cNvGraphicFramePr>
          <p:nvPr>
            <p:ph sz="quarter" idx="1"/>
            <p:extLst>
              <p:ext uri="{D42A27DB-BD31-4B8C-83A1-F6EECF244321}">
                <p14:modId xmlns="" xmlns:p14="http://schemas.microsoft.com/office/powerpoint/2010/main" val="503762698"/>
              </p:ext>
            </p:extLst>
          </p:nvPr>
        </p:nvGraphicFramePr>
        <p:xfrm>
          <a:off x="533400" y="1676400"/>
          <a:ext cx="8153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Student Persistence</a:t>
            </a:r>
          </a:p>
        </p:txBody>
      </p:sp>
      <p:sp>
        <p:nvSpPr>
          <p:cNvPr id="4" name="Slide Number Placeholder 3"/>
          <p:cNvSpPr>
            <a:spLocks noGrp="1"/>
          </p:cNvSpPr>
          <p:nvPr>
            <p:ph type="sldNum" sz="quarter" idx="12"/>
          </p:nvPr>
        </p:nvSpPr>
        <p:spPr/>
        <p:txBody>
          <a:bodyPr/>
          <a:lstStyle/>
          <a:p>
            <a:fld id="{AA800BDF-7CA0-4F0E-9DB8-2BB12D865371}" type="slidenum">
              <a:rPr lang="en-US" smtClean="0"/>
              <a:pPr/>
              <a:t>16</a:t>
            </a:fld>
            <a:endParaRPr lang="en-US"/>
          </a:p>
        </p:txBody>
      </p:sp>
      <p:sp>
        <p:nvSpPr>
          <p:cNvPr id="3" name="Content Placeholder 2"/>
          <p:cNvSpPr>
            <a:spLocks noGrp="1"/>
          </p:cNvSpPr>
          <p:nvPr>
            <p:ph sz="quarter" idx="1"/>
          </p:nvPr>
        </p:nvSpPr>
        <p:spPr>
          <a:xfrm>
            <a:off x="457200" y="1600200"/>
            <a:ext cx="8229600" cy="838200"/>
          </a:xfrm>
        </p:spPr>
        <p:txBody>
          <a:bodyPr>
            <a:normAutofit/>
          </a:bodyPr>
          <a:lstStyle/>
          <a:p>
            <a:pPr marL="0" indent="0" algn="ctr">
              <a:buNone/>
            </a:pPr>
            <a:r>
              <a:rPr lang="en-US" sz="2200" b="1" dirty="0" smtClean="0"/>
              <a:t>Future Plans</a:t>
            </a:r>
          </a:p>
          <a:p>
            <a:pPr marL="0" indent="0" algn="ctr">
              <a:buNone/>
            </a:pPr>
            <a:r>
              <a:rPr lang="en-US" sz="1900" dirty="0" smtClean="0"/>
              <a:t>When do you plan to take classes at this college again?</a:t>
            </a:r>
          </a:p>
        </p:txBody>
      </p:sp>
      <p:sp>
        <p:nvSpPr>
          <p:cNvPr id="8" name="TextBox 7"/>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graphicFrame>
        <p:nvGraphicFramePr>
          <p:cNvPr id="9" name="Chart 8"/>
          <p:cNvGraphicFramePr/>
          <p:nvPr>
            <p:extLst>
              <p:ext uri="{D42A27DB-BD31-4B8C-83A1-F6EECF244321}">
                <p14:modId xmlns="" xmlns:p14="http://schemas.microsoft.com/office/powerpoint/2010/main" val="2502063825"/>
              </p:ext>
            </p:extLst>
          </p:nvPr>
        </p:nvGraphicFramePr>
        <p:xfrm>
          <a:off x="533400" y="2133600"/>
          <a:ext cx="83058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12379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 Student Support into Learning Experiences</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17</a:t>
            </a:fld>
            <a:endParaRPr lang="en-US"/>
          </a:p>
        </p:txBody>
      </p:sp>
      <p:sp>
        <p:nvSpPr>
          <p:cNvPr id="3" name="Content Placeholder 2"/>
          <p:cNvSpPr>
            <a:spLocks noGrp="1"/>
          </p:cNvSpPr>
          <p:nvPr>
            <p:ph sz="quarter" idx="1"/>
          </p:nvPr>
        </p:nvSpPr>
        <p:spPr>
          <a:xfrm>
            <a:off x="381000" y="2057400"/>
            <a:ext cx="8382000" cy="609600"/>
          </a:xfrm>
        </p:spPr>
        <p:txBody>
          <a:bodyPr>
            <a:normAutofit/>
          </a:bodyPr>
          <a:lstStyle/>
          <a:p>
            <a:pPr marL="0" indent="0" algn="ctr">
              <a:buNone/>
            </a:pPr>
            <a:r>
              <a:rPr lang="en-US" sz="2000" b="1" dirty="0" smtClean="0"/>
              <a:t>Student Use of and Satisfaction with Student Services</a:t>
            </a:r>
            <a:endParaRPr lang="en-US" sz="2000" b="1" dirty="0"/>
          </a:p>
        </p:txBody>
      </p:sp>
      <p:graphicFrame>
        <p:nvGraphicFramePr>
          <p:cNvPr id="5" name="Table 4"/>
          <p:cNvGraphicFramePr>
            <a:graphicFrameLocks noGrp="1"/>
          </p:cNvGraphicFramePr>
          <p:nvPr>
            <p:extLst>
              <p:ext uri="{D42A27DB-BD31-4B8C-83A1-F6EECF244321}">
                <p14:modId xmlns="" xmlns:p14="http://schemas.microsoft.com/office/powerpoint/2010/main" val="656943478"/>
              </p:ext>
            </p:extLst>
          </p:nvPr>
        </p:nvGraphicFramePr>
        <p:xfrm>
          <a:off x="685800" y="3352800"/>
          <a:ext cx="3352800" cy="2286000"/>
        </p:xfrm>
        <a:graphic>
          <a:graphicData uri="http://schemas.openxmlformats.org/drawingml/2006/table">
            <a:tbl>
              <a:tblPr bandRow="1">
                <a:tableStyleId>{5C22544A-7EE6-4342-B048-85BDC9FD1C3A}</a:tableStyleId>
              </a:tblPr>
              <a:tblGrid>
                <a:gridCol w="1905000"/>
                <a:gridCol w="723900"/>
                <a:gridCol w="723900"/>
              </a:tblGrid>
              <a:tr h="228600">
                <a:tc>
                  <a:txBody>
                    <a:bodyPr/>
                    <a:lstStyle/>
                    <a:p>
                      <a:endParaRPr lang="en-US" sz="1200" dirty="0">
                        <a:latin typeface="+mj-lt"/>
                      </a:endParaRPr>
                    </a:p>
                  </a:txBody>
                  <a:tcPr>
                    <a:lnR w="12700" cap="flat" cmpd="sng" algn="ctr">
                      <a:solidFill>
                        <a:srgbClr val="00427A"/>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lang="en-US" sz="1200" i="0" dirty="0" smtClean="0">
                          <a:solidFill>
                            <a:schemeClr val="bg1"/>
                          </a:solidFill>
                          <a:latin typeface="+mj-lt"/>
                        </a:rPr>
                        <a:t>Never</a:t>
                      </a:r>
                      <a:r>
                        <a:rPr lang="en-US" sz="1200" i="0" baseline="0" dirty="0" smtClean="0">
                          <a:solidFill>
                            <a:schemeClr val="bg1"/>
                          </a:solidFill>
                          <a:latin typeface="+mj-lt"/>
                        </a:rPr>
                        <a:t> Cuesta</a:t>
                      </a:r>
                      <a:endParaRPr lang="en-US" sz="1200" i="0" dirty="0">
                        <a:solidFill>
                          <a:schemeClr val="bg1"/>
                        </a:solidFill>
                        <a:latin typeface="+mj-lt"/>
                      </a:endParaRPr>
                    </a:p>
                  </a:txBody>
                  <a:tcPr>
                    <a:lnL w="12700" cap="flat" cmpd="sng" algn="ctr">
                      <a:solidFill>
                        <a:srgbClr val="00427A"/>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00427A"/>
                    </a:solidFill>
                  </a:tcPr>
                </a:tc>
                <a:tc>
                  <a:txBody>
                    <a:bodyPr/>
                    <a:lstStyle/>
                    <a:p>
                      <a:pPr algn="ctr"/>
                      <a:r>
                        <a:rPr lang="en-US" sz="1200" i="0" dirty="0" smtClean="0">
                          <a:solidFill>
                            <a:schemeClr val="bg1"/>
                          </a:solidFill>
                          <a:latin typeface="+mj-lt"/>
                        </a:rPr>
                        <a:t>Never 2012</a:t>
                      </a:r>
                      <a:r>
                        <a:rPr lang="en-US" sz="1200" i="0" baseline="0" dirty="0" smtClean="0">
                          <a:solidFill>
                            <a:schemeClr val="bg1"/>
                          </a:solidFill>
                          <a:latin typeface="+mj-lt"/>
                        </a:rPr>
                        <a:t> Sense Cohort</a:t>
                      </a:r>
                      <a:endParaRPr lang="en-US" sz="1200" i="0" dirty="0">
                        <a:solidFill>
                          <a:schemeClr val="bg1"/>
                        </a:solidFill>
                        <a:latin typeface="+mj-lt"/>
                      </a:endParaRPr>
                    </a:p>
                  </a:txBody>
                  <a:tcPr>
                    <a:lnR w="12700" cap="flat" cmpd="sng" algn="ctr">
                      <a:solidFill>
                        <a:srgbClr val="00427A"/>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00427A"/>
                    </a:solidFill>
                  </a:tcPr>
                </a:tc>
              </a:tr>
              <a:tr h="259080">
                <a:tc>
                  <a:txBody>
                    <a:bodyPr/>
                    <a:lstStyle/>
                    <a:p>
                      <a:r>
                        <a:rPr lang="en-US" sz="1200" dirty="0" smtClean="0">
                          <a:latin typeface="+mj-lt"/>
                        </a:rPr>
                        <a:t>Academic advising/planning</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61.4%</a:t>
                      </a:r>
                      <a:endParaRPr lang="en-US" sz="1200" dirty="0">
                        <a:latin typeface="+mj-lt"/>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1200" dirty="0" smtClean="0">
                          <a:latin typeface="+mj-lt"/>
                        </a:rPr>
                        <a:t>44.4%</a:t>
                      </a:r>
                      <a:endParaRPr lang="en-US" sz="1200" dirty="0">
                        <a:latin typeface="+mj-lt"/>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50196"/>
                      </a:srgbClr>
                    </a:solidFill>
                  </a:tcPr>
                </a:tc>
              </a:tr>
              <a:tr h="137160">
                <a:tc>
                  <a:txBody>
                    <a:bodyPr/>
                    <a:lstStyle/>
                    <a:p>
                      <a:r>
                        <a:rPr lang="en-US" sz="1200" dirty="0" smtClean="0">
                          <a:latin typeface="+mj-lt"/>
                        </a:rPr>
                        <a:t>Career counseling</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74.3%</a:t>
                      </a:r>
                      <a:endParaRPr lang="en-US" sz="1200" dirty="0">
                        <a:latin typeface="+mj-lt"/>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1200" dirty="0" smtClean="0">
                          <a:latin typeface="+mj-lt"/>
                        </a:rPr>
                        <a:t>82.3%</a:t>
                      </a:r>
                      <a:endParaRPr lang="en-US" sz="1200" dirty="0">
                        <a:latin typeface="+mj-lt"/>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50196"/>
                      </a:srgbClr>
                    </a:solidFill>
                  </a:tcPr>
                </a:tc>
              </a:tr>
              <a:tr h="167640">
                <a:tc>
                  <a:txBody>
                    <a:bodyPr/>
                    <a:lstStyle/>
                    <a:p>
                      <a:r>
                        <a:rPr lang="en-US" sz="1200" dirty="0" smtClean="0">
                          <a:latin typeface="+mj-lt"/>
                        </a:rPr>
                        <a:t>Financial aid advising</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64.5%</a:t>
                      </a:r>
                      <a:endParaRPr lang="en-US" sz="1200" dirty="0">
                        <a:latin typeface="+mj-lt"/>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1200" dirty="0" smtClean="0">
                          <a:latin typeface="+mj-lt"/>
                        </a:rPr>
                        <a:t>55.3%</a:t>
                      </a:r>
                      <a:endParaRPr lang="en-US" sz="1200" dirty="0">
                        <a:latin typeface="+mj-lt"/>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50196"/>
                      </a:srgbClr>
                    </a:solidFill>
                  </a:tcPr>
                </a:tc>
              </a:tr>
              <a:tr h="121920">
                <a:tc>
                  <a:txBody>
                    <a:bodyPr/>
                    <a:lstStyle/>
                    <a:p>
                      <a:r>
                        <a:rPr lang="en-US" sz="1200" dirty="0" smtClean="0">
                          <a:latin typeface="+mj-lt"/>
                        </a:rPr>
                        <a:t>Skill labs</a:t>
                      </a:r>
                      <a:r>
                        <a:rPr lang="en-US" sz="1200" baseline="0" dirty="0" smtClean="0">
                          <a:latin typeface="+mj-lt"/>
                        </a:rPr>
                        <a:t> (writing, math, etc.)</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79.1%</a:t>
                      </a:r>
                      <a:endParaRPr lang="en-US" sz="1200" dirty="0">
                        <a:latin typeface="+mj-lt"/>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1200" dirty="0" smtClean="0">
                          <a:latin typeface="+mj-lt"/>
                        </a:rPr>
                        <a:t>62.4%</a:t>
                      </a:r>
                      <a:endParaRPr lang="en-US" sz="1200" dirty="0">
                        <a:latin typeface="+mj-lt"/>
                      </a:endParaRP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50196"/>
                      </a:srgbClr>
                    </a:solidFill>
                  </a:tcP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3942102075"/>
              </p:ext>
            </p:extLst>
          </p:nvPr>
        </p:nvGraphicFramePr>
        <p:xfrm>
          <a:off x="4572000" y="3352800"/>
          <a:ext cx="3810000" cy="1920240"/>
        </p:xfrm>
        <a:graphic>
          <a:graphicData uri="http://schemas.openxmlformats.org/drawingml/2006/table">
            <a:tbl>
              <a:tblPr bandRow="1">
                <a:tableStyleId>{5C22544A-7EE6-4342-B048-85BDC9FD1C3A}</a:tableStyleId>
              </a:tblPr>
              <a:tblGrid>
                <a:gridCol w="2167812"/>
                <a:gridCol w="821094"/>
                <a:gridCol w="821094"/>
              </a:tblGrid>
              <a:tr h="228600">
                <a:tc>
                  <a:txBody>
                    <a:bodyPr/>
                    <a:lstStyle/>
                    <a:p>
                      <a:endParaRPr lang="en-US" sz="1200" dirty="0">
                        <a:latin typeface="+mj-lt"/>
                      </a:endParaRPr>
                    </a:p>
                  </a:txBody>
                  <a:tcPr>
                    <a:lnR w="12700" cap="flat" cmpd="sng" algn="ctr">
                      <a:solidFill>
                        <a:srgbClr val="00427A"/>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lang="en-US" sz="1200" i="0" dirty="0" smtClean="0">
                          <a:solidFill>
                            <a:schemeClr val="bg1"/>
                          </a:solidFill>
                          <a:latin typeface="+mj-lt"/>
                        </a:rPr>
                        <a:t>Not at All Cuesta</a:t>
                      </a:r>
                      <a:endParaRPr lang="en-US" sz="1200" i="0" dirty="0">
                        <a:solidFill>
                          <a:schemeClr val="bg1"/>
                        </a:solidFill>
                        <a:latin typeface="+mj-lt"/>
                      </a:endParaRPr>
                    </a:p>
                  </a:txBody>
                  <a:tcPr>
                    <a:lnL w="12700" cap="flat" cmpd="sng" algn="ctr">
                      <a:solidFill>
                        <a:srgbClr val="00427A"/>
                      </a:solidFill>
                      <a:prstDash val="solid"/>
                      <a:round/>
                      <a:headEnd type="none" w="med" len="med"/>
                      <a:tailEnd type="none" w="med" len="med"/>
                    </a:lnL>
                    <a:lnR w="12700" cap="flat" cmpd="sng" algn="ctr">
                      <a:solidFill>
                        <a:srgbClr val="00427A"/>
                      </a:solidFill>
                      <a:prstDash val="solid"/>
                      <a:round/>
                      <a:headEnd type="none" w="med" len="med"/>
                      <a:tailEnd type="none" w="med" len="med"/>
                    </a:lnR>
                    <a:lnB w="12700" cap="flat" cmpd="sng" algn="ctr">
                      <a:solidFill>
                        <a:srgbClr val="00427A"/>
                      </a:solidFill>
                      <a:prstDash val="solid"/>
                      <a:round/>
                      <a:headEnd type="none" w="med" len="med"/>
                      <a:tailEnd type="none" w="med" len="med"/>
                    </a:lnB>
                    <a:solidFill>
                      <a:srgbClr val="00427A"/>
                    </a:solidFill>
                  </a:tcPr>
                </a:tc>
                <a:tc>
                  <a:txBody>
                    <a:bodyPr/>
                    <a:lstStyle/>
                    <a:p>
                      <a:pPr algn="ctr"/>
                      <a:r>
                        <a:rPr lang="en-US" sz="1200" i="0" dirty="0" smtClean="0">
                          <a:solidFill>
                            <a:schemeClr val="bg1"/>
                          </a:solidFill>
                          <a:latin typeface="+mj-lt"/>
                        </a:rPr>
                        <a:t>Not</a:t>
                      </a:r>
                      <a:r>
                        <a:rPr lang="en-US" sz="1200" i="0" baseline="0" dirty="0" smtClean="0">
                          <a:solidFill>
                            <a:schemeClr val="bg1"/>
                          </a:solidFill>
                          <a:latin typeface="+mj-lt"/>
                        </a:rPr>
                        <a:t> at all 2012 Sense Cohort</a:t>
                      </a:r>
                      <a:endParaRPr lang="en-US" sz="1200" i="0" dirty="0">
                        <a:solidFill>
                          <a:schemeClr val="bg1"/>
                        </a:solidFill>
                        <a:latin typeface="+mj-lt"/>
                      </a:endParaRPr>
                    </a:p>
                  </a:txBody>
                  <a:tcPr>
                    <a:lnL w="12700" cap="flat" cmpd="sng" algn="ctr">
                      <a:solidFill>
                        <a:srgbClr val="00427A"/>
                      </a:solidFill>
                      <a:prstDash val="solid"/>
                      <a:round/>
                      <a:headEnd type="none" w="med" len="med"/>
                      <a:tailEnd type="none" w="med" len="med"/>
                    </a:lnL>
                    <a:lnR w="12700" cap="flat" cmpd="sng" algn="ctr">
                      <a:solidFill>
                        <a:srgbClr val="00427A"/>
                      </a:solidFill>
                      <a:prstDash val="solid"/>
                      <a:round/>
                      <a:headEnd type="none" w="med" len="med"/>
                      <a:tailEnd type="none" w="med" len="med"/>
                    </a:lnR>
                    <a:lnB w="12700" cap="flat" cmpd="sng" algn="ctr">
                      <a:solidFill>
                        <a:srgbClr val="00427A"/>
                      </a:solidFill>
                      <a:prstDash val="solid"/>
                      <a:round/>
                      <a:headEnd type="none" w="med" len="med"/>
                      <a:tailEnd type="none" w="med" len="med"/>
                    </a:lnB>
                    <a:solidFill>
                      <a:srgbClr val="00427A"/>
                    </a:solidFill>
                  </a:tcPr>
                </a:tc>
              </a:tr>
              <a:tr h="259080">
                <a:tc>
                  <a:txBody>
                    <a:bodyPr/>
                    <a:lstStyle/>
                    <a:p>
                      <a:r>
                        <a:rPr lang="en-US" sz="1200" dirty="0" smtClean="0">
                          <a:latin typeface="+mj-lt"/>
                        </a:rPr>
                        <a:t> Academic advising/planning</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11.4%</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427A"/>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14902"/>
                      </a:srgbClr>
                    </a:solidFill>
                  </a:tcPr>
                </a:tc>
                <a:tc>
                  <a:txBody>
                    <a:bodyPr/>
                    <a:lstStyle/>
                    <a:p>
                      <a:pPr algn="ctr"/>
                      <a:r>
                        <a:rPr lang="en-US" sz="1200" dirty="0" smtClean="0">
                          <a:latin typeface="+mj-lt"/>
                        </a:rPr>
                        <a:t>8.0%</a:t>
                      </a:r>
                      <a:endParaRPr lang="en-US" sz="1200" dirty="0">
                        <a:latin typeface="+mj-lt"/>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427A"/>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14902"/>
                      </a:srgbClr>
                    </a:solidFill>
                  </a:tcPr>
                </a:tc>
              </a:tr>
              <a:tr h="137160">
                <a:tc>
                  <a:txBody>
                    <a:bodyPr/>
                    <a:lstStyle/>
                    <a:p>
                      <a:r>
                        <a:rPr lang="en-US" sz="1200" dirty="0" smtClean="0">
                          <a:latin typeface="+mj-lt"/>
                        </a:rPr>
                        <a:t>Career counseling</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14.3%</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14902"/>
                      </a:srgbClr>
                    </a:solidFill>
                  </a:tcPr>
                </a:tc>
                <a:tc>
                  <a:txBody>
                    <a:bodyPr/>
                    <a:lstStyle/>
                    <a:p>
                      <a:pPr algn="ctr"/>
                      <a:r>
                        <a:rPr lang="en-US" sz="1200" dirty="0" smtClean="0">
                          <a:latin typeface="+mj-lt"/>
                        </a:rPr>
                        <a:t>16.1%</a:t>
                      </a:r>
                      <a:endParaRPr lang="en-US" sz="1200" dirty="0">
                        <a:latin typeface="+mj-lt"/>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14902"/>
                      </a:srgbClr>
                    </a:solidFill>
                  </a:tcPr>
                </a:tc>
              </a:tr>
              <a:tr h="167640">
                <a:tc>
                  <a:txBody>
                    <a:bodyPr/>
                    <a:lstStyle/>
                    <a:p>
                      <a:r>
                        <a:rPr lang="en-US" sz="1200" dirty="0" smtClean="0">
                          <a:latin typeface="+mj-lt"/>
                        </a:rPr>
                        <a:t>Financial aid advising</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11.5%</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14902"/>
                      </a:srgbClr>
                    </a:solidFill>
                  </a:tcPr>
                </a:tc>
                <a:tc>
                  <a:txBody>
                    <a:bodyPr/>
                    <a:lstStyle/>
                    <a:p>
                      <a:pPr algn="ctr"/>
                      <a:r>
                        <a:rPr lang="en-US" sz="1200" dirty="0" smtClean="0">
                          <a:latin typeface="+mj-lt"/>
                        </a:rPr>
                        <a:t>14.7%</a:t>
                      </a:r>
                      <a:endParaRPr lang="en-US" sz="1200" dirty="0">
                        <a:latin typeface="+mj-lt"/>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14902"/>
                      </a:srgbClr>
                    </a:solidFill>
                  </a:tcPr>
                </a:tc>
              </a:tr>
              <a:tr h="121920">
                <a:tc>
                  <a:txBody>
                    <a:bodyPr/>
                    <a:lstStyle/>
                    <a:p>
                      <a:r>
                        <a:rPr lang="en-US" sz="1200" dirty="0" smtClean="0">
                          <a:latin typeface="+mj-lt"/>
                        </a:rPr>
                        <a:t>Skill labs</a:t>
                      </a:r>
                      <a:r>
                        <a:rPr lang="en-US" sz="1200" baseline="0" dirty="0" smtClean="0">
                          <a:latin typeface="+mj-lt"/>
                        </a:rPr>
                        <a:t> (writing, math, etc.)</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latin typeface="+mj-lt"/>
                        </a:rPr>
                        <a:t>5.2%</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14902"/>
                      </a:srgbClr>
                    </a:solidFill>
                  </a:tcPr>
                </a:tc>
                <a:tc>
                  <a:txBody>
                    <a:bodyPr/>
                    <a:lstStyle/>
                    <a:p>
                      <a:pPr algn="ctr"/>
                      <a:r>
                        <a:rPr lang="en-US" sz="1200" dirty="0" smtClean="0">
                          <a:latin typeface="+mj-lt"/>
                        </a:rPr>
                        <a:t>6.3%</a:t>
                      </a:r>
                      <a:endParaRPr lang="en-US" sz="1200" dirty="0">
                        <a:latin typeface="+mj-lt"/>
                      </a:endParaRP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14902"/>
                      </a:srgbClr>
                    </a:solidFill>
                  </a:tcPr>
                </a:tc>
              </a:tr>
            </a:tbl>
          </a:graphicData>
        </a:graphic>
      </p:graphicFrame>
      <p:sp>
        <p:nvSpPr>
          <p:cNvPr id="7" name="Rectangle 6"/>
          <p:cNvSpPr/>
          <p:nvPr/>
        </p:nvSpPr>
        <p:spPr>
          <a:xfrm>
            <a:off x="609600" y="2895600"/>
            <a:ext cx="3657600" cy="307777"/>
          </a:xfrm>
          <a:prstGeom prst="rect">
            <a:avLst/>
          </a:prstGeom>
        </p:spPr>
        <p:txBody>
          <a:bodyPr wrap="square">
            <a:spAutoFit/>
          </a:bodyPr>
          <a:lstStyle/>
          <a:p>
            <a:r>
              <a:rPr lang="en-US" sz="1400" dirty="0" smtClean="0">
                <a:solidFill>
                  <a:schemeClr val="tx2"/>
                </a:solidFill>
              </a:rPr>
              <a:t>How often did you use the services?</a:t>
            </a:r>
            <a:endParaRPr lang="en-US" sz="1400" dirty="0">
              <a:solidFill>
                <a:schemeClr val="tx2"/>
              </a:solidFill>
            </a:endParaRPr>
          </a:p>
        </p:txBody>
      </p:sp>
      <p:sp>
        <p:nvSpPr>
          <p:cNvPr id="8" name="Rectangle 7"/>
          <p:cNvSpPr/>
          <p:nvPr/>
        </p:nvSpPr>
        <p:spPr>
          <a:xfrm>
            <a:off x="4953000" y="2892623"/>
            <a:ext cx="3886200" cy="307777"/>
          </a:xfrm>
          <a:prstGeom prst="rect">
            <a:avLst/>
          </a:prstGeom>
        </p:spPr>
        <p:txBody>
          <a:bodyPr wrap="square">
            <a:spAutoFit/>
          </a:bodyPr>
          <a:lstStyle/>
          <a:p>
            <a:r>
              <a:rPr lang="en-US" sz="1400" dirty="0" smtClean="0">
                <a:solidFill>
                  <a:schemeClr val="tx2"/>
                </a:solidFill>
              </a:rPr>
              <a:t>How satisfied were you with the services?</a:t>
            </a:r>
            <a:endParaRPr lang="en-US" sz="1400" dirty="0">
              <a:solidFill>
                <a:schemeClr val="tx2"/>
              </a:solidFill>
            </a:endParaRPr>
          </a:p>
        </p:txBody>
      </p:sp>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spTree>
    <p:extLst>
      <p:ext uri="{BB962C8B-B14F-4D97-AF65-F5344CB8AC3E}">
        <p14:creationId xmlns="" xmlns:p14="http://schemas.microsoft.com/office/powerpoint/2010/main" val="3637001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Focus Institutional Policies on Creating the Conditions for Learning</a:t>
            </a:r>
          </a:p>
        </p:txBody>
      </p:sp>
      <p:sp>
        <p:nvSpPr>
          <p:cNvPr id="4" name="Slide Number Placeholder 3"/>
          <p:cNvSpPr>
            <a:spLocks noGrp="1"/>
          </p:cNvSpPr>
          <p:nvPr>
            <p:ph type="sldNum" sz="quarter" idx="12"/>
          </p:nvPr>
        </p:nvSpPr>
        <p:spPr/>
        <p:txBody>
          <a:bodyPr/>
          <a:lstStyle/>
          <a:p>
            <a:fld id="{AA800BDF-7CA0-4F0E-9DB8-2BB12D865371}" type="slidenum">
              <a:rPr lang="en-US" smtClean="0"/>
              <a:pPr/>
              <a:t>18</a:t>
            </a:fld>
            <a:endParaRPr lang="en-US"/>
          </a:p>
        </p:txBody>
      </p:sp>
      <p:sp>
        <p:nvSpPr>
          <p:cNvPr id="6" name="Content Placeholder 2"/>
          <p:cNvSpPr>
            <a:spLocks noGrp="1"/>
          </p:cNvSpPr>
          <p:nvPr>
            <p:ph sz="quarter" idx="1"/>
          </p:nvPr>
        </p:nvSpPr>
        <p:spPr>
          <a:xfrm>
            <a:off x="381000" y="1600200"/>
            <a:ext cx="8305800" cy="990600"/>
          </a:xfrm>
        </p:spPr>
        <p:txBody>
          <a:bodyPr>
            <a:normAutofit lnSpcReduction="10000"/>
          </a:bodyPr>
          <a:lstStyle/>
          <a:p>
            <a:pPr marL="0" indent="0" algn="ctr">
              <a:buNone/>
            </a:pPr>
            <a:r>
              <a:rPr lang="en-US" sz="2000" b="1" dirty="0" smtClean="0"/>
              <a:t>Class Attendance</a:t>
            </a:r>
            <a:endParaRPr lang="en-US" sz="1800" b="1" dirty="0"/>
          </a:p>
          <a:p>
            <a:pPr marL="0" indent="0">
              <a:buNone/>
            </a:pPr>
            <a:r>
              <a:rPr lang="en-US" sz="1800" dirty="0" smtClean="0"/>
              <a:t>During the first three weeks of your first semester/quarter at this college, about how often have you skipped class? </a:t>
            </a:r>
            <a:endParaRPr lang="en-US" sz="1800" dirty="0"/>
          </a:p>
        </p:txBody>
      </p:sp>
      <p:graphicFrame>
        <p:nvGraphicFramePr>
          <p:cNvPr id="7" name="Chart 6"/>
          <p:cNvGraphicFramePr/>
          <p:nvPr>
            <p:extLst>
              <p:ext uri="{D42A27DB-BD31-4B8C-83A1-F6EECF244321}">
                <p14:modId xmlns="" xmlns:p14="http://schemas.microsoft.com/office/powerpoint/2010/main" val="2502063825"/>
              </p:ext>
            </p:extLst>
          </p:nvPr>
        </p:nvGraphicFramePr>
        <p:xfrm>
          <a:off x="838200" y="2057400"/>
          <a:ext cx="7543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spTree>
    <p:extLst>
      <p:ext uri="{BB962C8B-B14F-4D97-AF65-F5344CB8AC3E}">
        <p14:creationId xmlns="" xmlns:p14="http://schemas.microsoft.com/office/powerpoint/2010/main" val="3767006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SENSE</a:t>
            </a:r>
            <a:r>
              <a:rPr lang="en-US" dirty="0" smtClean="0"/>
              <a:t>  Benchmarks</a:t>
            </a:r>
            <a:endParaRPr lang="en-US" dirty="0"/>
          </a:p>
        </p:txBody>
      </p:sp>
      <p:sp>
        <p:nvSpPr>
          <p:cNvPr id="3" name="Text Placeholder 2"/>
          <p:cNvSpPr>
            <a:spLocks noGrp="1"/>
          </p:cNvSpPr>
          <p:nvPr>
            <p:ph type="body" idx="1"/>
          </p:nvPr>
        </p:nvSpPr>
        <p:spPr/>
        <p:txBody>
          <a:bodyPr/>
          <a:lstStyle/>
          <a:p>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685799" y="2971800"/>
            <a:ext cx="7848601" cy="3124200"/>
          </a:xfrm>
          <a:prstGeom prst="rect">
            <a:avLst/>
          </a:prstGeom>
          <a:noFill/>
          <a:ln w="9525">
            <a:noFill/>
            <a:miter lim="800000"/>
            <a:headEnd/>
            <a:tailEnd/>
          </a:ln>
        </p:spPr>
      </p:pic>
    </p:spTree>
    <p:extLst>
      <p:ext uri="{BB962C8B-B14F-4D97-AF65-F5344CB8AC3E}">
        <p14:creationId xmlns="" xmlns:p14="http://schemas.microsoft.com/office/powerpoint/2010/main" val="23490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a:t>
            </a:fld>
            <a:endParaRPr lang="en-US" dirty="0"/>
          </a:p>
        </p:txBody>
      </p:sp>
      <p:sp>
        <p:nvSpPr>
          <p:cNvPr id="3" name="Content Placeholder 2"/>
          <p:cNvSpPr>
            <a:spLocks noGrp="1"/>
          </p:cNvSpPr>
          <p:nvPr>
            <p:ph sz="quarter" idx="1"/>
          </p:nvPr>
        </p:nvSpPr>
        <p:spPr/>
        <p:txBody>
          <a:bodyPr/>
          <a:lstStyle/>
          <a:p>
            <a:pPr>
              <a:spcAft>
                <a:spcPts val="1200"/>
              </a:spcAft>
            </a:pPr>
            <a:r>
              <a:rPr lang="en-US" sz="3200" i="1" dirty="0" smtClean="0"/>
              <a:t>SENSE</a:t>
            </a:r>
            <a:r>
              <a:rPr lang="en-US" sz="3200" dirty="0" smtClean="0"/>
              <a:t> Overview</a:t>
            </a:r>
          </a:p>
          <a:p>
            <a:pPr>
              <a:spcAft>
                <a:spcPts val="1200"/>
              </a:spcAft>
            </a:pPr>
            <a:r>
              <a:rPr lang="en-US" sz="3200" dirty="0" smtClean="0"/>
              <a:t>Student Respondent Profile</a:t>
            </a:r>
          </a:p>
          <a:p>
            <a:pPr>
              <a:spcAft>
                <a:spcPts val="1200"/>
              </a:spcAft>
            </a:pPr>
            <a:r>
              <a:rPr lang="en-US" sz="3200" i="1" dirty="0" smtClean="0"/>
              <a:t>SENSE</a:t>
            </a:r>
            <a:r>
              <a:rPr lang="en-US" sz="3200" dirty="0" smtClean="0"/>
              <a:t> Benchmarks</a:t>
            </a:r>
          </a:p>
          <a:p>
            <a:pPr>
              <a:spcAft>
                <a:spcPts val="1200"/>
              </a:spcAft>
            </a:pPr>
            <a:r>
              <a:rPr lang="en-US" sz="3200" dirty="0" smtClean="0"/>
              <a:t>What Now or Next Steps</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SENSE </a:t>
            </a:r>
            <a:r>
              <a:rPr lang="en-US" dirty="0" smtClean="0"/>
              <a:t>Benchmarks of Effective Practice with Entering Students</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20</a:t>
            </a:fld>
            <a:endParaRPr lang="en-US"/>
          </a:p>
        </p:txBody>
      </p:sp>
      <p:sp>
        <p:nvSpPr>
          <p:cNvPr id="3" name="Content Placeholder 2"/>
          <p:cNvSpPr>
            <a:spLocks noGrp="1"/>
          </p:cNvSpPr>
          <p:nvPr>
            <p:ph sz="quarter" idx="1"/>
          </p:nvPr>
        </p:nvSpPr>
        <p:spPr/>
        <p:txBody>
          <a:bodyPr>
            <a:normAutofit/>
          </a:bodyPr>
          <a:lstStyle/>
          <a:p>
            <a:pPr marL="0" indent="0">
              <a:buNone/>
            </a:pPr>
            <a:r>
              <a:rPr lang="en-US" dirty="0"/>
              <a:t>The </a:t>
            </a:r>
            <a:r>
              <a:rPr lang="en-US" dirty="0" smtClean="0"/>
              <a:t>six </a:t>
            </a:r>
            <a:r>
              <a:rPr lang="en-US" i="1" dirty="0" smtClean="0"/>
              <a:t>SENSE </a:t>
            </a:r>
            <a:r>
              <a:rPr lang="en-US" dirty="0"/>
              <a:t>benchmarks are</a:t>
            </a:r>
            <a:r>
              <a:rPr lang="en-US" dirty="0" smtClean="0"/>
              <a:t>:</a:t>
            </a:r>
            <a:endParaRPr lang="en-US" sz="2500" dirty="0"/>
          </a:p>
          <a:p>
            <a:pPr lvl="1">
              <a:lnSpc>
                <a:spcPct val="90000"/>
              </a:lnSpc>
              <a:buFont typeface="Arial" pitchFamily="34" charset="0"/>
              <a:buChar char="•"/>
            </a:pPr>
            <a:r>
              <a:rPr lang="en-US" dirty="0" smtClean="0">
                <a:ea typeface="ＭＳ Ｐゴシック" charset="-128"/>
              </a:rPr>
              <a:t>Early Connections</a:t>
            </a:r>
            <a:endParaRPr lang="en-US" dirty="0">
              <a:ea typeface="ＭＳ Ｐゴシック" charset="-128"/>
            </a:endParaRPr>
          </a:p>
          <a:p>
            <a:pPr lvl="1">
              <a:lnSpc>
                <a:spcPct val="90000"/>
              </a:lnSpc>
              <a:buFont typeface="Arial" pitchFamily="34" charset="0"/>
              <a:buChar char="•"/>
            </a:pPr>
            <a:r>
              <a:rPr lang="en-US" dirty="0"/>
              <a:t>H</a:t>
            </a:r>
            <a:r>
              <a:rPr lang="en-US" dirty="0" smtClean="0"/>
              <a:t>igh Expectations </a:t>
            </a:r>
            <a:r>
              <a:rPr lang="en-US" dirty="0"/>
              <a:t>and </a:t>
            </a:r>
            <a:r>
              <a:rPr lang="en-US" dirty="0" smtClean="0"/>
              <a:t>Aspirations</a:t>
            </a:r>
          </a:p>
          <a:p>
            <a:pPr lvl="1">
              <a:lnSpc>
                <a:spcPct val="90000"/>
              </a:lnSpc>
              <a:buFont typeface="Arial" pitchFamily="34" charset="0"/>
              <a:buChar char="•"/>
            </a:pPr>
            <a:r>
              <a:rPr lang="en-US" dirty="0"/>
              <a:t>Clear Academic Plan and Pathway</a:t>
            </a:r>
            <a:r>
              <a:rPr lang="en-US" dirty="0" smtClean="0"/>
              <a:t> </a:t>
            </a:r>
          </a:p>
          <a:p>
            <a:pPr lvl="1">
              <a:lnSpc>
                <a:spcPct val="90000"/>
              </a:lnSpc>
              <a:buFont typeface="Arial" pitchFamily="34" charset="0"/>
              <a:buChar char="•"/>
            </a:pPr>
            <a:r>
              <a:rPr lang="en-US" dirty="0" smtClean="0"/>
              <a:t>Effective Track to College Readiness</a:t>
            </a:r>
          </a:p>
          <a:p>
            <a:pPr lvl="1">
              <a:lnSpc>
                <a:spcPct val="90000"/>
              </a:lnSpc>
              <a:buFont typeface="Arial" pitchFamily="34" charset="0"/>
              <a:buChar char="•"/>
            </a:pPr>
            <a:r>
              <a:rPr lang="en-US" dirty="0" smtClean="0"/>
              <a:t>Engaged Learning</a:t>
            </a:r>
          </a:p>
          <a:p>
            <a:pPr lvl="1">
              <a:lnSpc>
                <a:spcPct val="90000"/>
              </a:lnSpc>
              <a:buFont typeface="Arial" pitchFamily="34" charset="0"/>
              <a:buChar char="•"/>
            </a:pPr>
            <a:r>
              <a:rPr lang="en-US" noProof="1" smtClean="0">
                <a:ea typeface="ＭＳ Ｐゴシック" charset="-128"/>
              </a:rPr>
              <a:t>Academic and Social Support Network</a:t>
            </a:r>
            <a:endParaRPr lang="en-US" dirty="0">
              <a:ea typeface="ＭＳ Ｐゴシック" charset="-128"/>
            </a:endParaRPr>
          </a:p>
          <a:p>
            <a:endParaRPr lang="en-US" dirty="0"/>
          </a:p>
        </p:txBody>
      </p:sp>
    </p:spTree>
    <p:extLst>
      <p:ext uri="{BB962C8B-B14F-4D97-AF65-F5344CB8AC3E}">
        <p14:creationId xmlns="" xmlns:p14="http://schemas.microsoft.com/office/powerpoint/2010/main" val="602964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SENSE</a:t>
            </a:r>
            <a:r>
              <a:rPr lang="en-US" dirty="0" smtClean="0"/>
              <a:t> Benchmarks for </a:t>
            </a:r>
            <a:br>
              <a:rPr lang="en-US" dirty="0" smtClean="0"/>
            </a:br>
            <a:r>
              <a:rPr lang="en-US" dirty="0" smtClean="0"/>
              <a:t>Effective Educational Practice</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21</a:t>
            </a:fld>
            <a:endParaRPr lang="en-US"/>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xmlns="" val="503762698"/>
              </p:ext>
            </p:extLst>
          </p:nvPr>
        </p:nvGraphicFramePr>
        <p:xfrm>
          <a:off x="533400" y="2286000"/>
          <a:ext cx="8153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sp>
        <p:nvSpPr>
          <p:cNvPr id="6" name="TextBox 5"/>
          <p:cNvSpPr txBox="1"/>
          <p:nvPr/>
        </p:nvSpPr>
        <p:spPr>
          <a:xfrm>
            <a:off x="304800" y="1752600"/>
            <a:ext cx="8534400" cy="461665"/>
          </a:xfrm>
          <a:prstGeom prst="rect">
            <a:avLst/>
          </a:prstGeom>
          <a:noFill/>
        </p:spPr>
        <p:txBody>
          <a:bodyPr wrap="square" rtlCol="0">
            <a:spAutoFit/>
          </a:bodyPr>
          <a:lstStyle/>
          <a:p>
            <a:pPr algn="ctr"/>
            <a:r>
              <a:rPr lang="en-US" sz="2400" b="1" i="1" dirty="0" smtClean="0">
                <a:solidFill>
                  <a:srgbClr val="00427A"/>
                </a:solidFill>
              </a:rPr>
              <a:t>SENSE</a:t>
            </a:r>
            <a:r>
              <a:rPr lang="en-US" sz="2400" b="1" dirty="0" smtClean="0">
                <a:solidFill>
                  <a:srgbClr val="00427A"/>
                </a:solidFill>
              </a:rPr>
              <a:t> Benchmark Scores for Cuesta College</a:t>
            </a:r>
            <a:endParaRPr lang="en-US" sz="2400" b="1" dirty="0">
              <a:solidFill>
                <a:srgbClr val="00427A"/>
              </a:solidFill>
            </a:endParaRPr>
          </a:p>
        </p:txBody>
      </p:sp>
    </p:spTree>
    <p:extLst>
      <p:ext uri="{BB962C8B-B14F-4D97-AF65-F5344CB8AC3E}">
        <p14:creationId xmlns:p14="http://schemas.microsoft.com/office/powerpoint/2010/main" xmlns="" val="52555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Developmental Education</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22</a:t>
            </a:fld>
            <a:endParaRPr lang="en-US" dirty="0"/>
          </a:p>
        </p:txBody>
      </p:sp>
      <p:graphicFrame>
        <p:nvGraphicFramePr>
          <p:cNvPr id="8" name="Content Placeholder 7"/>
          <p:cNvGraphicFramePr>
            <a:graphicFrameLocks noGrp="1"/>
          </p:cNvGraphicFramePr>
          <p:nvPr>
            <p:ph sz="quarter" idx="1"/>
          </p:nvPr>
        </p:nvGraphicFramePr>
        <p:xfrm>
          <a:off x="377825" y="1600200"/>
          <a:ext cx="8382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SENSE</a:t>
            </a:r>
            <a:r>
              <a:rPr lang="en-US" dirty="0" smtClean="0"/>
              <a:t> Benchmarks for </a:t>
            </a:r>
            <a:br>
              <a:rPr lang="en-US" dirty="0" smtClean="0"/>
            </a:br>
            <a:r>
              <a:rPr lang="en-US" dirty="0" smtClean="0"/>
              <a:t>Effective Educational Practice</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23</a:t>
            </a:fld>
            <a:endParaRPr lang="en-US"/>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xmlns="" val="503762698"/>
              </p:ext>
            </p:extLst>
          </p:nvPr>
        </p:nvGraphicFramePr>
        <p:xfrm>
          <a:off x="533400" y="2514600"/>
          <a:ext cx="8153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sp>
        <p:nvSpPr>
          <p:cNvPr id="6" name="TextBox 5"/>
          <p:cNvSpPr txBox="1"/>
          <p:nvPr/>
        </p:nvSpPr>
        <p:spPr>
          <a:xfrm>
            <a:off x="304800" y="1600200"/>
            <a:ext cx="8534400" cy="830997"/>
          </a:xfrm>
          <a:prstGeom prst="rect">
            <a:avLst/>
          </a:prstGeom>
          <a:noFill/>
        </p:spPr>
        <p:txBody>
          <a:bodyPr wrap="square" rtlCol="0">
            <a:spAutoFit/>
          </a:bodyPr>
          <a:lstStyle/>
          <a:p>
            <a:pPr algn="ctr"/>
            <a:r>
              <a:rPr lang="en-US" sz="2400" b="1" i="1" dirty="0" smtClean="0">
                <a:solidFill>
                  <a:srgbClr val="00427A"/>
                </a:solidFill>
              </a:rPr>
              <a:t>SENSE</a:t>
            </a:r>
            <a:r>
              <a:rPr lang="en-US" sz="2400" b="1" dirty="0" smtClean="0">
                <a:solidFill>
                  <a:srgbClr val="00427A"/>
                </a:solidFill>
              </a:rPr>
              <a:t> Benchmark Scores for Cuesta College</a:t>
            </a:r>
          </a:p>
          <a:p>
            <a:pPr algn="ctr"/>
            <a:r>
              <a:rPr lang="en-US" sz="2400" b="1" dirty="0" smtClean="0">
                <a:solidFill>
                  <a:srgbClr val="00427A"/>
                </a:solidFill>
              </a:rPr>
              <a:t>compared to WASC Colleges</a:t>
            </a:r>
            <a:endParaRPr lang="en-US" sz="2400" b="1" dirty="0">
              <a:solidFill>
                <a:srgbClr val="00427A"/>
              </a:solidFill>
            </a:endParaRPr>
          </a:p>
        </p:txBody>
      </p:sp>
    </p:spTree>
    <p:extLst>
      <p:ext uri="{BB962C8B-B14F-4D97-AF65-F5344CB8AC3E}">
        <p14:creationId xmlns:p14="http://schemas.microsoft.com/office/powerpoint/2010/main" xmlns="" val="52555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036638"/>
          </a:xfrm>
        </p:spPr>
        <p:txBody>
          <a:bodyPr/>
          <a:lstStyle/>
          <a:p>
            <a:r>
              <a:rPr lang="en-US" dirty="0" smtClean="0"/>
              <a:t>Early Connections</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24</a:t>
            </a:fld>
            <a:endParaRPr lang="en-US"/>
          </a:p>
        </p:txBody>
      </p:sp>
      <p:graphicFrame>
        <p:nvGraphicFramePr>
          <p:cNvPr id="6" name="Content Placeholder 5"/>
          <p:cNvGraphicFramePr>
            <a:graphicFrameLocks noGrp="1"/>
          </p:cNvGraphicFramePr>
          <p:nvPr>
            <p:ph sz="quarter" idx="1"/>
          </p:nvPr>
        </p:nvGraphicFramePr>
        <p:xfrm>
          <a:off x="457200" y="2438400"/>
          <a:ext cx="8378826" cy="2926080"/>
        </p:xfrm>
        <a:graphic>
          <a:graphicData uri="http://schemas.openxmlformats.org/drawingml/2006/table">
            <a:tbl>
              <a:tblPr firstRow="1" bandRow="1">
                <a:tableStyleId>{5C22544A-7EE6-4342-B048-85BDC9FD1C3A}</a:tableStyleId>
              </a:tblPr>
              <a:tblGrid>
                <a:gridCol w="2792942"/>
                <a:gridCol w="2792942"/>
                <a:gridCol w="2792942"/>
              </a:tblGrid>
              <a:tr h="320040">
                <a:tc>
                  <a:txBody>
                    <a:bodyPr/>
                    <a:lstStyle/>
                    <a:p>
                      <a:pPr algn="ctr"/>
                      <a:r>
                        <a:rPr lang="en-US" dirty="0" smtClean="0"/>
                        <a:t>Item</a:t>
                      </a:r>
                      <a:endParaRPr lang="en-US" dirty="0"/>
                    </a:p>
                  </a:txBody>
                  <a:tcPr/>
                </a:tc>
                <a:tc>
                  <a:txBody>
                    <a:bodyPr/>
                    <a:lstStyle/>
                    <a:p>
                      <a:pPr algn="ctr"/>
                      <a:r>
                        <a:rPr lang="en-US" dirty="0" smtClean="0">
                          <a:solidFill>
                            <a:srgbClr val="C78E44"/>
                          </a:solidFill>
                        </a:rPr>
                        <a:t>Cuesta </a:t>
                      </a:r>
                      <a:endParaRPr lang="en-US" dirty="0">
                        <a:solidFill>
                          <a:srgbClr val="C78E44"/>
                        </a:solidFill>
                      </a:endParaRPr>
                    </a:p>
                  </a:txBody>
                  <a:tcPr/>
                </a:tc>
                <a:tc>
                  <a:txBody>
                    <a:bodyPr/>
                    <a:lstStyle/>
                    <a:p>
                      <a:pPr algn="ctr"/>
                      <a:r>
                        <a:rPr lang="en-US" dirty="0" smtClean="0">
                          <a:solidFill>
                            <a:srgbClr val="00427A"/>
                          </a:solidFill>
                        </a:rPr>
                        <a:t>WASC Colleges</a:t>
                      </a:r>
                      <a:endParaRPr lang="en-US" dirty="0">
                        <a:solidFill>
                          <a:srgbClr val="00427A"/>
                        </a:solidFill>
                      </a:endParaRPr>
                    </a:p>
                  </a:txBody>
                  <a:tcPr/>
                </a:tc>
              </a:tr>
              <a:tr h="320040">
                <a:tc>
                  <a:txBody>
                    <a:bodyPr/>
                    <a:lstStyle/>
                    <a:p>
                      <a:r>
                        <a:rPr lang="en-US" sz="1200" dirty="0" smtClean="0"/>
                        <a:t>18a. The very first time I came to this college I felt welcome. </a:t>
                      </a:r>
                      <a:endParaRPr lang="en-US" sz="1200" dirty="0"/>
                    </a:p>
                  </a:txBody>
                  <a:tcPr/>
                </a:tc>
                <a:tc>
                  <a:txBody>
                    <a:bodyPr/>
                    <a:lstStyle/>
                    <a:p>
                      <a:pPr algn="ctr"/>
                      <a:r>
                        <a:rPr lang="en-US" dirty="0" smtClean="0"/>
                        <a:t>4.02</a:t>
                      </a:r>
                      <a:endParaRPr lang="en-US" dirty="0"/>
                    </a:p>
                  </a:txBody>
                  <a:tcPr anchor="ctr"/>
                </a:tc>
                <a:tc>
                  <a:txBody>
                    <a:bodyPr/>
                    <a:lstStyle/>
                    <a:p>
                      <a:pPr algn="ctr"/>
                      <a:r>
                        <a:rPr lang="en-US" dirty="0" smtClean="0"/>
                        <a:t>3.81</a:t>
                      </a:r>
                      <a:endParaRPr lang="en-US" dirty="0"/>
                    </a:p>
                  </a:txBody>
                  <a:tcPr anchor="ctr"/>
                </a:tc>
              </a:tr>
              <a:tr h="320040">
                <a:tc>
                  <a:txBody>
                    <a:bodyPr/>
                    <a:lstStyle/>
                    <a:p>
                      <a:r>
                        <a:rPr lang="en-US" sz="1200" dirty="0" smtClean="0"/>
                        <a:t>18i.</a:t>
                      </a:r>
                      <a:r>
                        <a:rPr lang="en-US" sz="1200" baseline="0" dirty="0" smtClean="0"/>
                        <a:t> The college provided me with adequate information about financial assistance (scholarships, grants, loans, etc.)</a:t>
                      </a:r>
                    </a:p>
                    <a:p>
                      <a:endParaRPr lang="en-US" sz="1200" dirty="0"/>
                    </a:p>
                  </a:txBody>
                  <a:tcPr/>
                </a:tc>
                <a:tc>
                  <a:txBody>
                    <a:bodyPr/>
                    <a:lstStyle/>
                    <a:p>
                      <a:pPr algn="ctr"/>
                      <a:r>
                        <a:rPr lang="en-US" dirty="0" smtClean="0"/>
                        <a:t>3.34</a:t>
                      </a:r>
                      <a:endParaRPr lang="en-US" dirty="0"/>
                    </a:p>
                  </a:txBody>
                  <a:tcPr anchor="ctr"/>
                </a:tc>
                <a:tc>
                  <a:txBody>
                    <a:bodyPr/>
                    <a:lstStyle/>
                    <a:p>
                      <a:pPr algn="ctr"/>
                      <a:r>
                        <a:rPr lang="en-US" dirty="0" smtClean="0"/>
                        <a:t>3.28</a:t>
                      </a:r>
                      <a:endParaRPr lang="en-US" dirty="0"/>
                    </a:p>
                  </a:txBody>
                  <a:tcPr anchor="ctr"/>
                </a:tc>
              </a:tr>
              <a:tr h="320040">
                <a:tc>
                  <a:txBody>
                    <a:bodyPr/>
                    <a:lstStyle/>
                    <a:p>
                      <a:r>
                        <a:rPr lang="en-US" sz="1200" dirty="0" smtClean="0"/>
                        <a:t>18j.</a:t>
                      </a:r>
                      <a:r>
                        <a:rPr lang="en-US" sz="1200" baseline="0" dirty="0" smtClean="0"/>
                        <a:t> A college staff member helped me determine whether I qualified for financial assistance. </a:t>
                      </a:r>
                    </a:p>
                    <a:p>
                      <a:endParaRPr lang="en-US" sz="1200" dirty="0"/>
                    </a:p>
                  </a:txBody>
                  <a:tcPr/>
                </a:tc>
                <a:tc>
                  <a:txBody>
                    <a:bodyPr/>
                    <a:lstStyle/>
                    <a:p>
                      <a:pPr algn="ctr"/>
                      <a:r>
                        <a:rPr lang="en-US" dirty="0" smtClean="0"/>
                        <a:t>2.86</a:t>
                      </a:r>
                      <a:endParaRPr lang="en-US" dirty="0"/>
                    </a:p>
                  </a:txBody>
                  <a:tcPr anchor="ctr"/>
                </a:tc>
                <a:tc>
                  <a:txBody>
                    <a:bodyPr/>
                    <a:lstStyle/>
                    <a:p>
                      <a:pPr algn="ctr"/>
                      <a:r>
                        <a:rPr lang="en-US" dirty="0" smtClean="0"/>
                        <a:t>2.93</a:t>
                      </a:r>
                      <a:endParaRPr lang="en-US" dirty="0"/>
                    </a:p>
                  </a:txBody>
                  <a:tcPr anchor="ctr"/>
                </a:tc>
              </a:tr>
              <a:tr h="320040">
                <a:tc>
                  <a:txBody>
                    <a:bodyPr/>
                    <a:lstStyle/>
                    <a:p>
                      <a:r>
                        <a:rPr lang="en-US" sz="1200" dirty="0" smtClean="0"/>
                        <a:t>18p. At least one college staff member</a:t>
                      </a:r>
                      <a:r>
                        <a:rPr lang="en-US" sz="1200" baseline="0" dirty="0" smtClean="0"/>
                        <a:t> (other than an instructor) learned my name. </a:t>
                      </a:r>
                      <a:endParaRPr lang="en-US" sz="1200" dirty="0"/>
                    </a:p>
                  </a:txBody>
                  <a:tcPr/>
                </a:tc>
                <a:tc>
                  <a:txBody>
                    <a:bodyPr/>
                    <a:lstStyle/>
                    <a:p>
                      <a:pPr algn="ctr"/>
                      <a:r>
                        <a:rPr lang="en-US" dirty="0" smtClean="0"/>
                        <a:t>3.12</a:t>
                      </a:r>
                      <a:endParaRPr lang="en-US" dirty="0"/>
                    </a:p>
                  </a:txBody>
                  <a:tcPr anchor="ctr"/>
                </a:tc>
                <a:tc>
                  <a:txBody>
                    <a:bodyPr/>
                    <a:lstStyle/>
                    <a:p>
                      <a:pPr algn="ctr"/>
                      <a:r>
                        <a:rPr lang="en-US" dirty="0" smtClean="0"/>
                        <a:t>3.08</a:t>
                      </a:r>
                      <a:endParaRPr lang="en-US" dirty="0"/>
                    </a:p>
                  </a:txBody>
                  <a:tcPr anchor="ctr"/>
                </a:tc>
              </a:tr>
            </a:tbl>
          </a:graphicData>
        </a:graphic>
      </p:graphicFrame>
      <p:sp>
        <p:nvSpPr>
          <p:cNvPr id="7" name="TextBox 6"/>
          <p:cNvSpPr txBox="1"/>
          <p:nvPr/>
        </p:nvSpPr>
        <p:spPr>
          <a:xfrm>
            <a:off x="457200" y="1524000"/>
            <a:ext cx="8305800" cy="646331"/>
          </a:xfrm>
          <a:prstGeom prst="rect">
            <a:avLst/>
          </a:prstGeom>
          <a:noFill/>
        </p:spPr>
        <p:txBody>
          <a:bodyPr wrap="square" rtlCol="0">
            <a:spAutoFit/>
          </a:bodyPr>
          <a:lstStyle/>
          <a:p>
            <a:r>
              <a:rPr lang="en-US" sz="1200" dirty="0" smtClean="0"/>
              <a:t>The following are </a:t>
            </a:r>
            <a:r>
              <a:rPr lang="en-US" sz="1200" i="1" dirty="0" smtClean="0"/>
              <a:t>some</a:t>
            </a:r>
            <a:r>
              <a:rPr lang="en-US" sz="1200" dirty="0" smtClean="0"/>
              <a:t> of Items that make up the Early Connections Benchmark. The Items ask student to reflect on the first three weeks of their first semester/quarter. The Item responses are calculated on a five-point scale: 1 = Strongly Disagree, 2 = Disagree, 3 = Neutral, 4 = Agree, 5 = Strongly Agree. The score below represents the response mean.</a:t>
            </a:r>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Expectations and Aspirations</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25</a:t>
            </a:fld>
            <a:endParaRPr lang="en-US"/>
          </a:p>
        </p:txBody>
      </p:sp>
      <p:graphicFrame>
        <p:nvGraphicFramePr>
          <p:cNvPr id="5" name="Content Placeholder 4"/>
          <p:cNvGraphicFramePr>
            <a:graphicFrameLocks noGrp="1"/>
          </p:cNvGraphicFramePr>
          <p:nvPr>
            <p:ph sz="quarter" idx="1"/>
          </p:nvPr>
        </p:nvGraphicFramePr>
        <p:xfrm>
          <a:off x="381000" y="2590800"/>
          <a:ext cx="8382000" cy="1742440"/>
        </p:xfrm>
        <a:graphic>
          <a:graphicData uri="http://schemas.openxmlformats.org/drawingml/2006/table">
            <a:tbl>
              <a:tblPr firstRow="1" bandRow="1">
                <a:tableStyleId>{5C22544A-7EE6-4342-B048-85BDC9FD1C3A}</a:tableStyleId>
              </a:tblPr>
              <a:tblGrid>
                <a:gridCol w="2794000"/>
                <a:gridCol w="2794000"/>
                <a:gridCol w="2794000"/>
              </a:tblGrid>
              <a:tr h="370840">
                <a:tc>
                  <a:txBody>
                    <a:bodyPr/>
                    <a:lstStyle/>
                    <a:p>
                      <a:pPr algn="ctr"/>
                      <a:r>
                        <a:rPr lang="en-US" dirty="0" smtClean="0"/>
                        <a:t>Item</a:t>
                      </a:r>
                      <a:endParaRPr lang="en-US" dirty="0"/>
                    </a:p>
                  </a:txBody>
                  <a:tcPr/>
                </a:tc>
                <a:tc>
                  <a:txBody>
                    <a:bodyPr/>
                    <a:lstStyle/>
                    <a:p>
                      <a:pPr algn="ctr"/>
                      <a:r>
                        <a:rPr lang="en-US" dirty="0" smtClean="0">
                          <a:solidFill>
                            <a:srgbClr val="C78E44"/>
                          </a:solidFill>
                        </a:rPr>
                        <a:t>Cuesta</a:t>
                      </a:r>
                      <a:endParaRPr lang="en-US" dirty="0">
                        <a:solidFill>
                          <a:srgbClr val="C78E44"/>
                        </a:solidFill>
                      </a:endParaRPr>
                    </a:p>
                  </a:txBody>
                  <a:tcPr/>
                </a:tc>
                <a:tc>
                  <a:txBody>
                    <a:bodyPr/>
                    <a:lstStyle/>
                    <a:p>
                      <a:pPr algn="ctr"/>
                      <a:r>
                        <a:rPr lang="en-US" dirty="0" smtClean="0">
                          <a:solidFill>
                            <a:srgbClr val="00427A"/>
                          </a:solidFill>
                        </a:rPr>
                        <a:t>WASC Colleges</a:t>
                      </a:r>
                      <a:endParaRPr lang="en-US" dirty="0">
                        <a:solidFill>
                          <a:srgbClr val="00427A"/>
                        </a:solidFill>
                      </a:endParaRPr>
                    </a:p>
                  </a:txBody>
                  <a:tcPr/>
                </a:tc>
              </a:tr>
              <a:tr h="370840">
                <a:tc>
                  <a:txBody>
                    <a:bodyPr/>
                    <a:lstStyle/>
                    <a:p>
                      <a:r>
                        <a:rPr lang="en-US" sz="1200" dirty="0" smtClean="0"/>
                        <a:t>18b. The instructors at this college want me to succeed. </a:t>
                      </a:r>
                      <a:endParaRPr lang="en-US" sz="1200" dirty="0"/>
                    </a:p>
                  </a:txBody>
                  <a:tcPr/>
                </a:tc>
                <a:tc>
                  <a:txBody>
                    <a:bodyPr/>
                    <a:lstStyle/>
                    <a:p>
                      <a:pPr algn="ctr"/>
                      <a:r>
                        <a:rPr lang="en-US" dirty="0" smtClean="0"/>
                        <a:t>4.26</a:t>
                      </a:r>
                      <a:endParaRPr lang="en-US" dirty="0"/>
                    </a:p>
                  </a:txBody>
                  <a:tcPr anchor="ctr"/>
                </a:tc>
                <a:tc>
                  <a:txBody>
                    <a:bodyPr/>
                    <a:lstStyle/>
                    <a:p>
                      <a:pPr algn="ctr"/>
                      <a:r>
                        <a:rPr lang="en-US" dirty="0" smtClean="0"/>
                        <a:t>4.19</a:t>
                      </a:r>
                      <a:endParaRPr lang="en-US" dirty="0"/>
                    </a:p>
                  </a:txBody>
                  <a:tcPr anchor="ctr"/>
                </a:tc>
              </a:tr>
              <a:tr h="370840">
                <a:tc>
                  <a:txBody>
                    <a:bodyPr/>
                    <a:lstStyle/>
                    <a:p>
                      <a:r>
                        <a:rPr lang="en-US" sz="1200" dirty="0" smtClean="0"/>
                        <a:t>18t. I have</a:t>
                      </a:r>
                      <a:r>
                        <a:rPr lang="en-US" sz="1200" baseline="0" dirty="0" smtClean="0"/>
                        <a:t> the motivation to do what it takes to succeed  in college. </a:t>
                      </a:r>
                      <a:endParaRPr lang="en-US" sz="1200" dirty="0"/>
                    </a:p>
                  </a:txBody>
                  <a:tcPr/>
                </a:tc>
                <a:tc>
                  <a:txBody>
                    <a:bodyPr/>
                    <a:lstStyle/>
                    <a:p>
                      <a:pPr algn="ctr"/>
                      <a:r>
                        <a:rPr lang="en-US" dirty="0" smtClean="0"/>
                        <a:t>4.39</a:t>
                      </a:r>
                      <a:endParaRPr lang="en-US" dirty="0"/>
                    </a:p>
                  </a:txBody>
                  <a:tcPr anchor="ctr"/>
                </a:tc>
                <a:tc>
                  <a:txBody>
                    <a:bodyPr/>
                    <a:lstStyle/>
                    <a:p>
                      <a:pPr algn="ctr"/>
                      <a:r>
                        <a:rPr lang="en-US" dirty="0" smtClean="0"/>
                        <a:t>4.44</a:t>
                      </a:r>
                      <a:endParaRPr lang="en-US" dirty="0"/>
                    </a:p>
                  </a:txBody>
                  <a:tcPr anchor="ctr"/>
                </a:tc>
              </a:tr>
              <a:tr h="370840">
                <a:tc>
                  <a:txBody>
                    <a:bodyPr/>
                    <a:lstStyle/>
                    <a:p>
                      <a:r>
                        <a:rPr lang="en-US" sz="1200" dirty="0" smtClean="0"/>
                        <a:t>18u. I am prepared academically to succeed in college. </a:t>
                      </a:r>
                      <a:endParaRPr lang="en-US" sz="1200" dirty="0"/>
                    </a:p>
                  </a:txBody>
                  <a:tcPr/>
                </a:tc>
                <a:tc>
                  <a:txBody>
                    <a:bodyPr/>
                    <a:lstStyle/>
                    <a:p>
                      <a:pPr algn="ctr"/>
                      <a:r>
                        <a:rPr lang="en-US" dirty="0" smtClean="0"/>
                        <a:t>4.27</a:t>
                      </a:r>
                      <a:endParaRPr lang="en-US" dirty="0"/>
                    </a:p>
                  </a:txBody>
                  <a:tcPr anchor="ctr"/>
                </a:tc>
                <a:tc>
                  <a:txBody>
                    <a:bodyPr/>
                    <a:lstStyle/>
                    <a:p>
                      <a:pPr algn="ctr"/>
                      <a:r>
                        <a:rPr lang="en-US" dirty="0" smtClean="0"/>
                        <a:t>4.28</a:t>
                      </a:r>
                      <a:endParaRPr lang="en-US" dirty="0"/>
                    </a:p>
                  </a:txBody>
                  <a:tcPr anchor="ctr"/>
                </a:tc>
              </a:tr>
            </a:tbl>
          </a:graphicData>
        </a:graphic>
      </p:graphicFrame>
      <p:sp>
        <p:nvSpPr>
          <p:cNvPr id="7" name="TextBox 6"/>
          <p:cNvSpPr txBox="1"/>
          <p:nvPr/>
        </p:nvSpPr>
        <p:spPr>
          <a:xfrm>
            <a:off x="457200" y="1524000"/>
            <a:ext cx="8229600" cy="830997"/>
          </a:xfrm>
          <a:prstGeom prst="rect">
            <a:avLst/>
          </a:prstGeom>
          <a:noFill/>
        </p:spPr>
        <p:txBody>
          <a:bodyPr wrap="square" rtlCol="0">
            <a:spAutoFit/>
          </a:bodyPr>
          <a:lstStyle/>
          <a:p>
            <a:r>
              <a:rPr lang="en-US" sz="1200" dirty="0" smtClean="0"/>
              <a:t>The following are </a:t>
            </a:r>
            <a:r>
              <a:rPr lang="en-US" sz="1200" i="1" dirty="0" smtClean="0"/>
              <a:t>some</a:t>
            </a:r>
            <a:r>
              <a:rPr lang="en-US" sz="1200" dirty="0" smtClean="0"/>
              <a:t> of Items that make up the High Expectations and Aspirations  Benchmark. The Items ask student to reflect on the first three weeks of their first semester/quarter. The Item responses are calculated on a five-point scale: 1 = Strongly Disagree, 2 = Disagree, 3 = Neutral, 4 = Agree, 5 = Strongly Agree. The score below represents the response mean.</a:t>
            </a:r>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Academic Plan and Pathway</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26</a:t>
            </a:fld>
            <a:endParaRPr lang="en-US"/>
          </a:p>
        </p:txBody>
      </p:sp>
      <p:graphicFrame>
        <p:nvGraphicFramePr>
          <p:cNvPr id="5" name="Content Placeholder 4"/>
          <p:cNvGraphicFramePr>
            <a:graphicFrameLocks noGrp="1"/>
          </p:cNvGraphicFramePr>
          <p:nvPr>
            <p:ph sz="quarter" idx="1"/>
          </p:nvPr>
        </p:nvGraphicFramePr>
        <p:xfrm>
          <a:off x="381000" y="2438400"/>
          <a:ext cx="8382000" cy="3205480"/>
        </p:xfrm>
        <a:graphic>
          <a:graphicData uri="http://schemas.openxmlformats.org/drawingml/2006/table">
            <a:tbl>
              <a:tblPr firstRow="1" bandRow="1">
                <a:tableStyleId>{5C22544A-7EE6-4342-B048-85BDC9FD1C3A}</a:tableStyleId>
              </a:tblPr>
              <a:tblGrid>
                <a:gridCol w="2794000"/>
                <a:gridCol w="2794000"/>
                <a:gridCol w="2794000"/>
              </a:tblGrid>
              <a:tr h="370840">
                <a:tc>
                  <a:txBody>
                    <a:bodyPr/>
                    <a:lstStyle/>
                    <a:p>
                      <a:pPr algn="ctr"/>
                      <a:r>
                        <a:rPr lang="en-US" dirty="0" smtClean="0"/>
                        <a:t>Item</a:t>
                      </a:r>
                      <a:endParaRPr lang="en-US" dirty="0"/>
                    </a:p>
                  </a:txBody>
                  <a:tcPr/>
                </a:tc>
                <a:tc>
                  <a:txBody>
                    <a:bodyPr/>
                    <a:lstStyle/>
                    <a:p>
                      <a:pPr algn="ctr"/>
                      <a:r>
                        <a:rPr lang="en-US" dirty="0" smtClean="0">
                          <a:solidFill>
                            <a:srgbClr val="C78E44"/>
                          </a:solidFill>
                        </a:rPr>
                        <a:t>Cuesta</a:t>
                      </a:r>
                      <a:endParaRPr lang="en-US" dirty="0">
                        <a:solidFill>
                          <a:srgbClr val="C78E44"/>
                        </a:solidFill>
                      </a:endParaRPr>
                    </a:p>
                  </a:txBody>
                  <a:tcPr/>
                </a:tc>
                <a:tc>
                  <a:txBody>
                    <a:bodyPr/>
                    <a:lstStyle/>
                    <a:p>
                      <a:pPr algn="ctr"/>
                      <a:r>
                        <a:rPr lang="en-US" dirty="0" smtClean="0">
                          <a:solidFill>
                            <a:srgbClr val="00427A"/>
                          </a:solidFill>
                        </a:rPr>
                        <a:t>WASC Colleges</a:t>
                      </a:r>
                      <a:endParaRPr lang="en-US" dirty="0">
                        <a:solidFill>
                          <a:srgbClr val="00427A"/>
                        </a:solidFill>
                      </a:endParaRPr>
                    </a:p>
                  </a:txBody>
                  <a:tcPr/>
                </a:tc>
              </a:tr>
              <a:tr h="370840">
                <a:tc>
                  <a:txBody>
                    <a:bodyPr/>
                    <a:lstStyle/>
                    <a:p>
                      <a:r>
                        <a:rPr lang="en-US" sz="1200" dirty="0" smtClean="0"/>
                        <a:t>18d. I was able to meet with an academic advisor at times convenient for me. </a:t>
                      </a:r>
                      <a:endParaRPr lang="en-US" sz="1200" dirty="0"/>
                    </a:p>
                  </a:txBody>
                  <a:tcPr/>
                </a:tc>
                <a:tc>
                  <a:txBody>
                    <a:bodyPr/>
                    <a:lstStyle/>
                    <a:p>
                      <a:pPr algn="ctr"/>
                      <a:r>
                        <a:rPr lang="en-US" dirty="0" smtClean="0"/>
                        <a:t>3.34</a:t>
                      </a:r>
                      <a:endParaRPr lang="en-US" dirty="0"/>
                    </a:p>
                  </a:txBody>
                  <a:tcPr anchor="ctr"/>
                </a:tc>
                <a:tc>
                  <a:txBody>
                    <a:bodyPr/>
                    <a:lstStyle/>
                    <a:p>
                      <a:pPr algn="ctr"/>
                      <a:r>
                        <a:rPr lang="en-US" dirty="0" smtClean="0"/>
                        <a:t>3.33</a:t>
                      </a:r>
                      <a:endParaRPr lang="en-US" dirty="0"/>
                    </a:p>
                  </a:txBody>
                  <a:tcPr anchor="ctr"/>
                </a:tc>
              </a:tr>
              <a:tr h="370840">
                <a:tc>
                  <a:txBody>
                    <a:bodyPr/>
                    <a:lstStyle/>
                    <a:p>
                      <a:r>
                        <a:rPr lang="en-US" sz="1200" dirty="0" smtClean="0"/>
                        <a:t>18e. An advisor helped me to select a course of study, program, or major. </a:t>
                      </a:r>
                      <a:endParaRPr lang="en-US" sz="1200" dirty="0"/>
                    </a:p>
                  </a:txBody>
                  <a:tcPr/>
                </a:tc>
                <a:tc>
                  <a:txBody>
                    <a:bodyPr/>
                    <a:lstStyle/>
                    <a:p>
                      <a:pPr algn="ctr"/>
                      <a:r>
                        <a:rPr lang="en-US" dirty="0" smtClean="0"/>
                        <a:t>3.16</a:t>
                      </a:r>
                      <a:endParaRPr lang="en-US" dirty="0"/>
                    </a:p>
                  </a:txBody>
                  <a:tcPr anchor="ctr"/>
                </a:tc>
                <a:tc>
                  <a:txBody>
                    <a:bodyPr/>
                    <a:lstStyle/>
                    <a:p>
                      <a:pPr algn="ctr"/>
                      <a:r>
                        <a:rPr lang="en-US" dirty="0" smtClean="0"/>
                        <a:t>3.35</a:t>
                      </a:r>
                      <a:endParaRPr lang="en-US" dirty="0"/>
                    </a:p>
                  </a:txBody>
                  <a:tcPr anchor="ctr"/>
                </a:tc>
              </a:tr>
              <a:tr h="370840">
                <a:tc>
                  <a:txBody>
                    <a:bodyPr/>
                    <a:lstStyle/>
                    <a:p>
                      <a:r>
                        <a:rPr lang="en-US" sz="1200" dirty="0" smtClean="0"/>
                        <a:t>18f. An advisor helped me to select academic goals</a:t>
                      </a:r>
                      <a:r>
                        <a:rPr lang="en-US" sz="1200" baseline="0" dirty="0" smtClean="0"/>
                        <a:t> and to create a plan for achieving them. </a:t>
                      </a:r>
                      <a:endParaRPr lang="en-US" sz="1200" dirty="0"/>
                    </a:p>
                  </a:txBody>
                  <a:tcPr/>
                </a:tc>
                <a:tc>
                  <a:txBody>
                    <a:bodyPr/>
                    <a:lstStyle/>
                    <a:p>
                      <a:pPr algn="ctr"/>
                      <a:r>
                        <a:rPr lang="en-US" dirty="0" smtClean="0"/>
                        <a:t>3.09</a:t>
                      </a:r>
                      <a:endParaRPr lang="en-US" dirty="0"/>
                    </a:p>
                  </a:txBody>
                  <a:tcPr anchor="ctr"/>
                </a:tc>
                <a:tc>
                  <a:txBody>
                    <a:bodyPr/>
                    <a:lstStyle/>
                    <a:p>
                      <a:pPr algn="ctr"/>
                      <a:r>
                        <a:rPr lang="en-US" dirty="0" smtClean="0"/>
                        <a:t>3.15</a:t>
                      </a:r>
                      <a:endParaRPr lang="en-US" dirty="0"/>
                    </a:p>
                  </a:txBody>
                  <a:tcPr anchor="ctr"/>
                </a:tc>
              </a:tr>
              <a:tr h="370840">
                <a:tc>
                  <a:txBody>
                    <a:bodyPr/>
                    <a:lstStyle/>
                    <a:p>
                      <a:r>
                        <a:rPr lang="en-US" sz="1200" dirty="0" smtClean="0"/>
                        <a:t>18g. An advisor helped</a:t>
                      </a:r>
                      <a:r>
                        <a:rPr lang="en-US" sz="1200" baseline="0" dirty="0" smtClean="0"/>
                        <a:t> me to identify the courses I needed to take during my first semester/quarter. </a:t>
                      </a:r>
                      <a:endParaRPr lang="en-US" sz="1200" dirty="0"/>
                    </a:p>
                  </a:txBody>
                  <a:tcPr/>
                </a:tc>
                <a:tc>
                  <a:txBody>
                    <a:bodyPr/>
                    <a:lstStyle/>
                    <a:p>
                      <a:pPr algn="ctr"/>
                      <a:r>
                        <a:rPr lang="en-US" dirty="0" smtClean="0"/>
                        <a:t>3.25</a:t>
                      </a:r>
                      <a:endParaRPr lang="en-US" dirty="0"/>
                    </a:p>
                  </a:txBody>
                  <a:tcPr anchor="ctr"/>
                </a:tc>
                <a:tc>
                  <a:txBody>
                    <a:bodyPr/>
                    <a:lstStyle/>
                    <a:p>
                      <a:pPr algn="ctr"/>
                      <a:r>
                        <a:rPr lang="en-US" dirty="0" smtClean="0"/>
                        <a:t>3.47</a:t>
                      </a:r>
                      <a:endParaRPr lang="en-US" dirty="0"/>
                    </a:p>
                  </a:txBody>
                  <a:tcPr anchor="ctr"/>
                </a:tc>
              </a:tr>
              <a:tr h="370840">
                <a:tc>
                  <a:txBody>
                    <a:bodyPr/>
                    <a:lstStyle/>
                    <a:p>
                      <a:r>
                        <a:rPr lang="en-US" sz="1200" dirty="0" smtClean="0"/>
                        <a:t>18h. A college</a:t>
                      </a:r>
                      <a:r>
                        <a:rPr lang="en-US" sz="1200" baseline="0" dirty="0" smtClean="0"/>
                        <a:t> staff member talked with me about my commitments outside of school (work, children, dependents, etc.) to help me figure out how many courses to take. </a:t>
                      </a:r>
                      <a:endParaRPr lang="en-US" sz="1200" dirty="0"/>
                    </a:p>
                  </a:txBody>
                  <a:tcPr/>
                </a:tc>
                <a:tc>
                  <a:txBody>
                    <a:bodyPr/>
                    <a:lstStyle/>
                    <a:p>
                      <a:pPr algn="ctr"/>
                      <a:r>
                        <a:rPr lang="en-US" dirty="0" smtClean="0"/>
                        <a:t>2.74</a:t>
                      </a:r>
                      <a:endParaRPr lang="en-US" dirty="0"/>
                    </a:p>
                  </a:txBody>
                  <a:tcPr anchor="ctr"/>
                </a:tc>
                <a:tc>
                  <a:txBody>
                    <a:bodyPr/>
                    <a:lstStyle/>
                    <a:p>
                      <a:pPr algn="ctr"/>
                      <a:r>
                        <a:rPr lang="en-US" dirty="0" smtClean="0"/>
                        <a:t>2.61</a:t>
                      </a:r>
                      <a:endParaRPr lang="en-US" dirty="0"/>
                    </a:p>
                  </a:txBody>
                  <a:tcPr anchor="ctr"/>
                </a:tc>
              </a:tr>
            </a:tbl>
          </a:graphicData>
        </a:graphic>
      </p:graphicFrame>
      <p:sp>
        <p:nvSpPr>
          <p:cNvPr id="6" name="TextBox 5"/>
          <p:cNvSpPr txBox="1"/>
          <p:nvPr/>
        </p:nvSpPr>
        <p:spPr>
          <a:xfrm>
            <a:off x="457200" y="1524000"/>
            <a:ext cx="8229600" cy="830997"/>
          </a:xfrm>
          <a:prstGeom prst="rect">
            <a:avLst/>
          </a:prstGeom>
          <a:noFill/>
        </p:spPr>
        <p:txBody>
          <a:bodyPr wrap="square" rtlCol="0">
            <a:spAutoFit/>
          </a:bodyPr>
          <a:lstStyle/>
          <a:p>
            <a:r>
              <a:rPr lang="en-US" sz="1200" dirty="0" smtClean="0"/>
              <a:t>The following are </a:t>
            </a:r>
            <a:r>
              <a:rPr lang="en-US" sz="1200" i="1" dirty="0" smtClean="0"/>
              <a:t>some</a:t>
            </a:r>
            <a:r>
              <a:rPr lang="en-US" sz="1200" dirty="0" smtClean="0"/>
              <a:t> of Items that make up the Clear Academic Plan and Pathway Benchmark. The Items ask student to reflect on the first three weeks of their first semester/quarter. The Item responses are calculated on a five-point scale: 1 = Strongly Disagree, 2 = Disagree, 3 = Neutral, 4 = Agree, 5 = Strongly Agree. The score below represents the response mean.</a:t>
            </a:r>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Track to College Readiness</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27</a:t>
            </a:fld>
            <a:endParaRPr lang="en-US"/>
          </a:p>
        </p:txBody>
      </p:sp>
      <p:graphicFrame>
        <p:nvGraphicFramePr>
          <p:cNvPr id="5" name="Content Placeholder 4"/>
          <p:cNvGraphicFramePr>
            <a:graphicFrameLocks noGrp="1"/>
          </p:cNvGraphicFramePr>
          <p:nvPr>
            <p:ph sz="quarter" idx="1"/>
          </p:nvPr>
        </p:nvGraphicFramePr>
        <p:xfrm>
          <a:off x="457200" y="2590800"/>
          <a:ext cx="8382000" cy="1925320"/>
        </p:xfrm>
        <a:graphic>
          <a:graphicData uri="http://schemas.openxmlformats.org/drawingml/2006/table">
            <a:tbl>
              <a:tblPr firstRow="1" bandRow="1">
                <a:tableStyleId>{5C22544A-7EE6-4342-B048-85BDC9FD1C3A}</a:tableStyleId>
              </a:tblPr>
              <a:tblGrid>
                <a:gridCol w="2794000"/>
                <a:gridCol w="2794000"/>
                <a:gridCol w="2794000"/>
              </a:tblGrid>
              <a:tr h="370840">
                <a:tc>
                  <a:txBody>
                    <a:bodyPr/>
                    <a:lstStyle/>
                    <a:p>
                      <a:pPr algn="ctr"/>
                      <a:r>
                        <a:rPr lang="en-US" dirty="0" smtClean="0"/>
                        <a:t>Item</a:t>
                      </a:r>
                      <a:endParaRPr lang="en-US" dirty="0"/>
                    </a:p>
                  </a:txBody>
                  <a:tcPr/>
                </a:tc>
                <a:tc>
                  <a:txBody>
                    <a:bodyPr/>
                    <a:lstStyle/>
                    <a:p>
                      <a:pPr algn="ctr"/>
                      <a:r>
                        <a:rPr lang="en-US" dirty="0" smtClean="0">
                          <a:solidFill>
                            <a:srgbClr val="C78E44"/>
                          </a:solidFill>
                        </a:rPr>
                        <a:t>Cuesta</a:t>
                      </a:r>
                      <a:endParaRPr lang="en-US" dirty="0">
                        <a:solidFill>
                          <a:srgbClr val="C78E44"/>
                        </a:solidFill>
                      </a:endParaRPr>
                    </a:p>
                  </a:txBody>
                  <a:tcPr/>
                </a:tc>
                <a:tc>
                  <a:txBody>
                    <a:bodyPr/>
                    <a:lstStyle/>
                    <a:p>
                      <a:pPr algn="ctr"/>
                      <a:r>
                        <a:rPr lang="en-US" dirty="0" smtClean="0">
                          <a:solidFill>
                            <a:srgbClr val="00427A"/>
                          </a:solidFill>
                        </a:rPr>
                        <a:t>WASC Colleges</a:t>
                      </a:r>
                      <a:endParaRPr lang="en-US" dirty="0">
                        <a:solidFill>
                          <a:srgbClr val="00427A"/>
                        </a:solidFill>
                      </a:endParaRPr>
                    </a:p>
                  </a:txBody>
                  <a:tcPr/>
                </a:tc>
              </a:tr>
              <a:tr h="370840">
                <a:tc>
                  <a:txBody>
                    <a:bodyPr/>
                    <a:lstStyle/>
                    <a:p>
                      <a:r>
                        <a:rPr lang="en-US" sz="1200" dirty="0" smtClean="0"/>
                        <a:t>21a. I learned to improve my study skills (listening, note taking, highlighting readings, working</a:t>
                      </a:r>
                      <a:r>
                        <a:rPr lang="en-US" sz="1200" baseline="0" dirty="0" smtClean="0"/>
                        <a:t> with others, etc.)</a:t>
                      </a:r>
                      <a:endParaRPr lang="en-US" sz="1200" dirty="0"/>
                    </a:p>
                  </a:txBody>
                  <a:tcPr/>
                </a:tc>
                <a:tc>
                  <a:txBody>
                    <a:bodyPr/>
                    <a:lstStyle/>
                    <a:p>
                      <a:pPr algn="ctr"/>
                      <a:r>
                        <a:rPr lang="en-US" dirty="0" smtClean="0"/>
                        <a:t>3.94</a:t>
                      </a:r>
                      <a:endParaRPr lang="en-US" dirty="0"/>
                    </a:p>
                  </a:txBody>
                  <a:tcPr anchor="ctr"/>
                </a:tc>
                <a:tc>
                  <a:txBody>
                    <a:bodyPr/>
                    <a:lstStyle/>
                    <a:p>
                      <a:pPr algn="ctr"/>
                      <a:r>
                        <a:rPr lang="en-US" dirty="0" smtClean="0"/>
                        <a:t>3.96</a:t>
                      </a:r>
                      <a:endParaRPr lang="en-US" dirty="0"/>
                    </a:p>
                  </a:txBody>
                  <a:tcPr anchor="ctr"/>
                </a:tc>
              </a:tr>
              <a:tr h="370840">
                <a:tc>
                  <a:txBody>
                    <a:bodyPr/>
                    <a:lstStyle/>
                    <a:p>
                      <a:r>
                        <a:rPr lang="en-US" sz="1200" dirty="0" smtClean="0"/>
                        <a:t>21b. I learned to understand my academic strengths and weaknesses. </a:t>
                      </a:r>
                      <a:endParaRPr lang="en-US" sz="1200" dirty="0"/>
                    </a:p>
                  </a:txBody>
                  <a:tcPr/>
                </a:tc>
                <a:tc>
                  <a:txBody>
                    <a:bodyPr/>
                    <a:lstStyle/>
                    <a:p>
                      <a:pPr algn="ctr"/>
                      <a:r>
                        <a:rPr lang="en-US" dirty="0" smtClean="0"/>
                        <a:t>3.86</a:t>
                      </a:r>
                      <a:endParaRPr lang="en-US" dirty="0"/>
                    </a:p>
                  </a:txBody>
                  <a:tcPr anchor="ctr"/>
                </a:tc>
                <a:tc>
                  <a:txBody>
                    <a:bodyPr/>
                    <a:lstStyle/>
                    <a:p>
                      <a:pPr algn="ctr"/>
                      <a:r>
                        <a:rPr lang="en-US" dirty="0" smtClean="0"/>
                        <a:t>3.90</a:t>
                      </a:r>
                      <a:endParaRPr lang="en-US" dirty="0"/>
                    </a:p>
                  </a:txBody>
                  <a:tcPr anchor="ctr"/>
                </a:tc>
              </a:tr>
              <a:tr h="370840">
                <a:tc>
                  <a:txBody>
                    <a:bodyPr/>
                    <a:lstStyle/>
                    <a:p>
                      <a:r>
                        <a:rPr lang="en-US" sz="1200" dirty="0" smtClean="0"/>
                        <a:t>21c. I learned skills and strategies to improve</a:t>
                      </a:r>
                      <a:r>
                        <a:rPr lang="en-US" sz="1200" baseline="0" dirty="0" smtClean="0"/>
                        <a:t> my test-taking ability. </a:t>
                      </a:r>
                      <a:endParaRPr lang="en-US" sz="1200" dirty="0"/>
                    </a:p>
                  </a:txBody>
                  <a:tcPr/>
                </a:tc>
                <a:tc>
                  <a:txBody>
                    <a:bodyPr/>
                    <a:lstStyle/>
                    <a:p>
                      <a:pPr algn="ctr"/>
                      <a:r>
                        <a:rPr lang="en-US" dirty="0" smtClean="0"/>
                        <a:t>3.59</a:t>
                      </a:r>
                      <a:endParaRPr lang="en-US" dirty="0"/>
                    </a:p>
                  </a:txBody>
                  <a:tcPr anchor="ctr"/>
                </a:tc>
                <a:tc>
                  <a:txBody>
                    <a:bodyPr/>
                    <a:lstStyle/>
                    <a:p>
                      <a:pPr algn="ctr"/>
                      <a:r>
                        <a:rPr lang="en-US" dirty="0" smtClean="0"/>
                        <a:t>3.62</a:t>
                      </a:r>
                      <a:endParaRPr lang="en-US" dirty="0"/>
                    </a:p>
                  </a:txBody>
                  <a:tcPr anchor="ctr"/>
                </a:tc>
              </a:tr>
            </a:tbl>
          </a:graphicData>
        </a:graphic>
      </p:graphicFrame>
      <p:sp>
        <p:nvSpPr>
          <p:cNvPr id="6" name="TextBox 5"/>
          <p:cNvSpPr txBox="1"/>
          <p:nvPr/>
        </p:nvSpPr>
        <p:spPr>
          <a:xfrm>
            <a:off x="457200" y="1600200"/>
            <a:ext cx="8305800" cy="830997"/>
          </a:xfrm>
          <a:prstGeom prst="rect">
            <a:avLst/>
          </a:prstGeom>
          <a:noFill/>
        </p:spPr>
        <p:txBody>
          <a:bodyPr wrap="square" rtlCol="0">
            <a:spAutoFit/>
          </a:bodyPr>
          <a:lstStyle/>
          <a:p>
            <a:r>
              <a:rPr lang="en-US" sz="1200" dirty="0" smtClean="0"/>
              <a:t>The following are </a:t>
            </a:r>
            <a:r>
              <a:rPr lang="en-US" sz="1200" i="1" dirty="0" smtClean="0"/>
              <a:t>some</a:t>
            </a:r>
            <a:r>
              <a:rPr lang="en-US" sz="1200" dirty="0" smtClean="0"/>
              <a:t> of Items that make up the Effective Track to College Readiness Benchmark. The Items ask student to reflect on the first three weeks of their first semester/quarter. The Item responses are calculated on a five-point scale: 1 = Strongly Disagree, 2 = Disagree, 3 = Neutral, 4 = Agree, 5 = Strongly Agree. The score below represents the response mean.</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Engaged Learning</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28</a:t>
            </a:fld>
            <a:endParaRPr lang="en-US"/>
          </a:p>
        </p:txBody>
      </p:sp>
      <p:graphicFrame>
        <p:nvGraphicFramePr>
          <p:cNvPr id="5" name="Content Placeholder 4"/>
          <p:cNvGraphicFramePr>
            <a:graphicFrameLocks noGrp="1"/>
          </p:cNvGraphicFramePr>
          <p:nvPr>
            <p:ph sz="quarter" idx="1"/>
          </p:nvPr>
        </p:nvGraphicFramePr>
        <p:xfrm>
          <a:off x="304800" y="2590800"/>
          <a:ext cx="8382000" cy="3535680"/>
        </p:xfrm>
        <a:graphic>
          <a:graphicData uri="http://schemas.openxmlformats.org/drawingml/2006/table">
            <a:tbl>
              <a:tblPr firstRow="1" bandRow="1">
                <a:tableStyleId>{5C22544A-7EE6-4342-B048-85BDC9FD1C3A}</a:tableStyleId>
              </a:tblPr>
              <a:tblGrid>
                <a:gridCol w="2794000"/>
                <a:gridCol w="2794000"/>
                <a:gridCol w="2794000"/>
              </a:tblGrid>
              <a:tr h="413385">
                <a:tc>
                  <a:txBody>
                    <a:bodyPr/>
                    <a:lstStyle/>
                    <a:p>
                      <a:pPr algn="ctr"/>
                      <a:r>
                        <a:rPr lang="en-US" dirty="0" smtClean="0"/>
                        <a:t>Item</a:t>
                      </a:r>
                      <a:endParaRPr lang="en-US" dirty="0"/>
                    </a:p>
                  </a:txBody>
                  <a:tcPr/>
                </a:tc>
                <a:tc>
                  <a:txBody>
                    <a:bodyPr/>
                    <a:lstStyle/>
                    <a:p>
                      <a:pPr algn="ctr"/>
                      <a:r>
                        <a:rPr lang="en-US" dirty="0" smtClean="0">
                          <a:solidFill>
                            <a:srgbClr val="C78E44"/>
                          </a:solidFill>
                        </a:rPr>
                        <a:t>Cuesta</a:t>
                      </a:r>
                      <a:endParaRPr lang="en-US" dirty="0">
                        <a:solidFill>
                          <a:srgbClr val="C78E44"/>
                        </a:solidFill>
                      </a:endParaRPr>
                    </a:p>
                  </a:txBody>
                  <a:tcPr/>
                </a:tc>
                <a:tc>
                  <a:txBody>
                    <a:bodyPr/>
                    <a:lstStyle/>
                    <a:p>
                      <a:pPr algn="ctr"/>
                      <a:r>
                        <a:rPr lang="en-US" dirty="0" smtClean="0">
                          <a:solidFill>
                            <a:srgbClr val="00427A"/>
                          </a:solidFill>
                        </a:rPr>
                        <a:t>WASC Colleges</a:t>
                      </a:r>
                      <a:endParaRPr lang="en-US" dirty="0">
                        <a:solidFill>
                          <a:srgbClr val="00427A"/>
                        </a:solidFill>
                      </a:endParaRPr>
                    </a:p>
                  </a:txBody>
                  <a:tcPr/>
                </a:tc>
              </a:tr>
              <a:tr h="413385">
                <a:tc>
                  <a:txBody>
                    <a:bodyPr/>
                    <a:lstStyle/>
                    <a:p>
                      <a:r>
                        <a:rPr lang="en-US" sz="1200" dirty="0" smtClean="0"/>
                        <a:t>19a. Ask</a:t>
                      </a:r>
                      <a:r>
                        <a:rPr lang="en-US" sz="1200" baseline="0" dirty="0" smtClean="0"/>
                        <a:t> questions in class or contribute to class discussions</a:t>
                      </a:r>
                      <a:endParaRPr lang="en-US" sz="1200" dirty="0"/>
                    </a:p>
                  </a:txBody>
                  <a:tcPr/>
                </a:tc>
                <a:tc>
                  <a:txBody>
                    <a:bodyPr/>
                    <a:lstStyle/>
                    <a:p>
                      <a:pPr algn="ctr"/>
                      <a:r>
                        <a:rPr lang="en-US" dirty="0" smtClean="0"/>
                        <a:t>2.77</a:t>
                      </a:r>
                      <a:endParaRPr lang="en-US" dirty="0"/>
                    </a:p>
                  </a:txBody>
                  <a:tcPr anchor="ctr"/>
                </a:tc>
                <a:tc>
                  <a:txBody>
                    <a:bodyPr/>
                    <a:lstStyle/>
                    <a:p>
                      <a:pPr algn="ctr"/>
                      <a:r>
                        <a:rPr lang="en-US" dirty="0" smtClean="0"/>
                        <a:t>2.74</a:t>
                      </a:r>
                      <a:endParaRPr lang="en-US" dirty="0"/>
                    </a:p>
                  </a:txBody>
                  <a:tcPr anchor="ctr"/>
                </a:tc>
              </a:tr>
              <a:tr h="653415">
                <a:tc>
                  <a:txBody>
                    <a:bodyPr/>
                    <a:lstStyle/>
                    <a:p>
                      <a:r>
                        <a:rPr lang="en-US" sz="1200" dirty="0" smtClean="0"/>
                        <a:t>19b. Prepare at least two drafts</a:t>
                      </a:r>
                      <a:r>
                        <a:rPr lang="en-US" sz="1200" baseline="0" dirty="0" smtClean="0"/>
                        <a:t> of a paper or assignment before turning it in</a:t>
                      </a:r>
                      <a:endParaRPr lang="en-US" sz="1200" dirty="0"/>
                    </a:p>
                  </a:txBody>
                  <a:tcPr/>
                </a:tc>
                <a:tc>
                  <a:txBody>
                    <a:bodyPr/>
                    <a:lstStyle/>
                    <a:p>
                      <a:pPr algn="ctr"/>
                      <a:r>
                        <a:rPr lang="en-US" dirty="0" smtClean="0"/>
                        <a:t>2.15</a:t>
                      </a:r>
                      <a:endParaRPr lang="en-US" dirty="0"/>
                    </a:p>
                  </a:txBody>
                  <a:tcPr anchor="ctr"/>
                </a:tc>
                <a:tc>
                  <a:txBody>
                    <a:bodyPr/>
                    <a:lstStyle/>
                    <a:p>
                      <a:pPr algn="ctr"/>
                      <a:r>
                        <a:rPr lang="en-US" dirty="0" smtClean="0"/>
                        <a:t>2.24</a:t>
                      </a:r>
                      <a:endParaRPr lang="en-US" dirty="0"/>
                    </a:p>
                  </a:txBody>
                  <a:tcPr anchor="ctr"/>
                </a:tc>
              </a:tr>
              <a:tr h="413385">
                <a:tc>
                  <a:txBody>
                    <a:bodyPr/>
                    <a:lstStyle/>
                    <a:p>
                      <a:r>
                        <a:rPr lang="en-US" sz="1200" dirty="0" smtClean="0"/>
                        <a:t>19e. Participate in supplemental instruction (extra</a:t>
                      </a:r>
                      <a:r>
                        <a:rPr lang="en-US" sz="1200" baseline="0" dirty="0" smtClean="0"/>
                        <a:t> class sessions with an instructor, tutor, or experienced student)</a:t>
                      </a:r>
                      <a:endParaRPr lang="en-US" sz="1200" dirty="0"/>
                    </a:p>
                  </a:txBody>
                  <a:tcPr/>
                </a:tc>
                <a:tc>
                  <a:txBody>
                    <a:bodyPr/>
                    <a:lstStyle/>
                    <a:p>
                      <a:pPr algn="ctr"/>
                      <a:r>
                        <a:rPr lang="en-US" dirty="0" smtClean="0"/>
                        <a:t>1.54</a:t>
                      </a:r>
                      <a:endParaRPr lang="en-US" dirty="0"/>
                    </a:p>
                  </a:txBody>
                  <a:tcPr anchor="ctr"/>
                </a:tc>
                <a:tc>
                  <a:txBody>
                    <a:bodyPr/>
                    <a:lstStyle/>
                    <a:p>
                      <a:pPr algn="ctr"/>
                      <a:r>
                        <a:rPr lang="en-US" dirty="0" smtClean="0"/>
                        <a:t>1.61</a:t>
                      </a:r>
                      <a:endParaRPr lang="en-US" dirty="0"/>
                    </a:p>
                  </a:txBody>
                  <a:tcPr anchor="ctr"/>
                </a:tc>
              </a:tr>
              <a:tr h="413385">
                <a:tc>
                  <a:txBody>
                    <a:bodyPr/>
                    <a:lstStyle/>
                    <a:p>
                      <a:r>
                        <a:rPr lang="en-US" sz="1200" dirty="0" smtClean="0"/>
                        <a:t>19n. Ask for help from an instructor</a:t>
                      </a:r>
                      <a:r>
                        <a:rPr lang="en-US" sz="1200" baseline="0" dirty="0" smtClean="0"/>
                        <a:t> regarding questions or problems related to class</a:t>
                      </a:r>
                      <a:endParaRPr lang="en-US" sz="1200" dirty="0"/>
                    </a:p>
                  </a:txBody>
                  <a:tcPr/>
                </a:tc>
                <a:tc>
                  <a:txBody>
                    <a:bodyPr/>
                    <a:lstStyle/>
                    <a:p>
                      <a:pPr algn="ctr"/>
                      <a:r>
                        <a:rPr lang="en-US" dirty="0" smtClean="0"/>
                        <a:t>2.20</a:t>
                      </a:r>
                      <a:endParaRPr lang="en-US" dirty="0"/>
                    </a:p>
                  </a:txBody>
                  <a:tcPr anchor="ctr"/>
                </a:tc>
                <a:tc>
                  <a:txBody>
                    <a:bodyPr/>
                    <a:lstStyle/>
                    <a:p>
                      <a:pPr algn="ctr"/>
                      <a:r>
                        <a:rPr lang="en-US" dirty="0" smtClean="0"/>
                        <a:t>2.37</a:t>
                      </a:r>
                      <a:endParaRPr lang="en-US" dirty="0"/>
                    </a:p>
                  </a:txBody>
                  <a:tcPr anchor="ctr"/>
                </a:tc>
              </a:tr>
              <a:tr h="413385">
                <a:tc>
                  <a:txBody>
                    <a:bodyPr/>
                    <a:lstStyle/>
                    <a:p>
                      <a:r>
                        <a:rPr lang="en-US" sz="1200" dirty="0" smtClean="0"/>
                        <a:t>19o. Receive prompt written or oral feedback from instructors</a:t>
                      </a:r>
                      <a:r>
                        <a:rPr lang="en-US" sz="1200" baseline="0" dirty="0" smtClean="0"/>
                        <a:t> on your performance. </a:t>
                      </a:r>
                      <a:endParaRPr lang="en-US" sz="1200" dirty="0"/>
                    </a:p>
                  </a:txBody>
                  <a:tcPr/>
                </a:tc>
                <a:tc>
                  <a:txBody>
                    <a:bodyPr/>
                    <a:lstStyle/>
                    <a:p>
                      <a:pPr algn="ctr"/>
                      <a:r>
                        <a:rPr lang="en-US" dirty="0" smtClean="0"/>
                        <a:t>2.34</a:t>
                      </a:r>
                      <a:endParaRPr lang="en-US" dirty="0"/>
                    </a:p>
                  </a:txBody>
                  <a:tcPr anchor="ctr"/>
                </a:tc>
                <a:tc>
                  <a:txBody>
                    <a:bodyPr/>
                    <a:lstStyle/>
                    <a:p>
                      <a:pPr algn="ctr"/>
                      <a:r>
                        <a:rPr lang="en-US" dirty="0" smtClean="0"/>
                        <a:t>2.29</a:t>
                      </a:r>
                      <a:endParaRPr lang="en-US" dirty="0"/>
                    </a:p>
                  </a:txBody>
                  <a:tcPr anchor="ctr"/>
                </a:tc>
              </a:tr>
              <a:tr h="413385">
                <a:tc>
                  <a:txBody>
                    <a:bodyPr/>
                    <a:lstStyle/>
                    <a:p>
                      <a:r>
                        <a:rPr lang="en-US" sz="1200" dirty="0" smtClean="0"/>
                        <a:t>19q. Discuss ideas from your readings or classes with instructors</a:t>
                      </a:r>
                      <a:r>
                        <a:rPr lang="en-US" sz="1200" baseline="0" dirty="0" smtClean="0"/>
                        <a:t> outside of class. </a:t>
                      </a:r>
                      <a:endParaRPr lang="en-US" sz="1200" dirty="0"/>
                    </a:p>
                  </a:txBody>
                  <a:tcPr/>
                </a:tc>
                <a:tc>
                  <a:txBody>
                    <a:bodyPr/>
                    <a:lstStyle/>
                    <a:p>
                      <a:pPr algn="ctr"/>
                      <a:r>
                        <a:rPr lang="en-US" dirty="0" smtClean="0"/>
                        <a:t>1.54</a:t>
                      </a:r>
                      <a:endParaRPr lang="en-US" dirty="0"/>
                    </a:p>
                  </a:txBody>
                  <a:tcPr anchor="ctr"/>
                </a:tc>
                <a:tc>
                  <a:txBody>
                    <a:bodyPr/>
                    <a:lstStyle/>
                    <a:p>
                      <a:pPr algn="ctr"/>
                      <a:r>
                        <a:rPr lang="en-US" dirty="0" smtClean="0"/>
                        <a:t>1.57</a:t>
                      </a:r>
                      <a:endParaRPr lang="en-US" dirty="0"/>
                    </a:p>
                  </a:txBody>
                  <a:tcPr anchor="ctr"/>
                </a:tc>
              </a:tr>
            </a:tbl>
          </a:graphicData>
        </a:graphic>
      </p:graphicFrame>
      <p:sp>
        <p:nvSpPr>
          <p:cNvPr id="7" name="TextBox 6"/>
          <p:cNvSpPr txBox="1"/>
          <p:nvPr/>
        </p:nvSpPr>
        <p:spPr>
          <a:xfrm>
            <a:off x="381000" y="1524000"/>
            <a:ext cx="8382000" cy="1107996"/>
          </a:xfrm>
          <a:prstGeom prst="rect">
            <a:avLst/>
          </a:prstGeom>
          <a:noFill/>
        </p:spPr>
        <p:txBody>
          <a:bodyPr wrap="square" rtlCol="0">
            <a:spAutoFit/>
          </a:bodyPr>
          <a:lstStyle/>
          <a:p>
            <a:r>
              <a:rPr lang="en-US" sz="1200" dirty="0" smtClean="0"/>
              <a:t>The following are </a:t>
            </a:r>
            <a:r>
              <a:rPr lang="en-US" sz="1200" i="1" dirty="0" smtClean="0"/>
              <a:t>some</a:t>
            </a:r>
            <a:r>
              <a:rPr lang="en-US" sz="1200" dirty="0" smtClean="0"/>
              <a:t> of Items that make up the Engaged Learning Benchmark. The Items ask students to reflect on their behavior during their first three weeks of their first semester/quarter. The Item responses are calculated on a on a four-point scale: 1 = Never, 2 = Once, 3 = Two or more times, 4 = Four or more times.</a:t>
            </a:r>
          </a:p>
          <a:p>
            <a:r>
              <a:rPr lang="en-US" sz="1200" dirty="0" smtClean="0"/>
              <a:t>The score below represents the response mean.</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Engaged Learning</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29</a:t>
            </a:fld>
            <a:endParaRPr lang="en-US"/>
          </a:p>
        </p:txBody>
      </p:sp>
      <p:graphicFrame>
        <p:nvGraphicFramePr>
          <p:cNvPr id="5" name="Content Placeholder 4"/>
          <p:cNvGraphicFramePr>
            <a:graphicFrameLocks noGrp="1"/>
          </p:cNvGraphicFramePr>
          <p:nvPr>
            <p:ph sz="quarter" idx="1"/>
          </p:nvPr>
        </p:nvGraphicFramePr>
        <p:xfrm>
          <a:off x="381000" y="3276600"/>
          <a:ext cx="8382000" cy="1483360"/>
        </p:xfrm>
        <a:graphic>
          <a:graphicData uri="http://schemas.openxmlformats.org/drawingml/2006/table">
            <a:tbl>
              <a:tblPr firstRow="1" bandRow="1">
                <a:tableStyleId>{5C22544A-7EE6-4342-B048-85BDC9FD1C3A}</a:tableStyleId>
              </a:tblPr>
              <a:tblGrid>
                <a:gridCol w="2794000"/>
                <a:gridCol w="2794000"/>
                <a:gridCol w="2794000"/>
              </a:tblGrid>
              <a:tr h="370840">
                <a:tc>
                  <a:txBody>
                    <a:bodyPr/>
                    <a:lstStyle/>
                    <a:p>
                      <a:pPr algn="ctr"/>
                      <a:r>
                        <a:rPr lang="en-US" dirty="0" smtClean="0"/>
                        <a:t>Item</a:t>
                      </a:r>
                      <a:endParaRPr lang="en-US" dirty="0"/>
                    </a:p>
                  </a:txBody>
                  <a:tcPr/>
                </a:tc>
                <a:tc>
                  <a:txBody>
                    <a:bodyPr/>
                    <a:lstStyle/>
                    <a:p>
                      <a:pPr algn="ctr"/>
                      <a:r>
                        <a:rPr lang="en-US" dirty="0" smtClean="0">
                          <a:solidFill>
                            <a:srgbClr val="C78E44"/>
                          </a:solidFill>
                        </a:rPr>
                        <a:t>Cuesta</a:t>
                      </a:r>
                      <a:endParaRPr lang="en-US" dirty="0">
                        <a:solidFill>
                          <a:srgbClr val="C78E44"/>
                        </a:solidFill>
                      </a:endParaRPr>
                    </a:p>
                  </a:txBody>
                  <a:tcPr/>
                </a:tc>
                <a:tc>
                  <a:txBody>
                    <a:bodyPr/>
                    <a:lstStyle/>
                    <a:p>
                      <a:pPr algn="ctr"/>
                      <a:r>
                        <a:rPr lang="en-US" dirty="0" smtClean="0">
                          <a:solidFill>
                            <a:srgbClr val="00427A"/>
                          </a:solidFill>
                        </a:rPr>
                        <a:t>WASC Colleges</a:t>
                      </a:r>
                      <a:endParaRPr lang="en-US" dirty="0">
                        <a:solidFill>
                          <a:srgbClr val="00427A"/>
                        </a:solidFill>
                      </a:endParaRPr>
                    </a:p>
                  </a:txBody>
                  <a:tcPr/>
                </a:tc>
              </a:tr>
              <a:tr h="370840">
                <a:tc>
                  <a:txBody>
                    <a:bodyPr/>
                    <a:lstStyle/>
                    <a:p>
                      <a:r>
                        <a:rPr lang="en-US" sz="1200" dirty="0" smtClean="0"/>
                        <a:t>20.2d. Face-to-face tutoring </a:t>
                      </a:r>
                      <a:endParaRPr lang="en-US" sz="1200" dirty="0"/>
                    </a:p>
                  </a:txBody>
                  <a:tcPr/>
                </a:tc>
                <a:tc>
                  <a:txBody>
                    <a:bodyPr/>
                    <a:lstStyle/>
                    <a:p>
                      <a:pPr algn="ctr"/>
                      <a:r>
                        <a:rPr lang="en-US" dirty="0" smtClean="0"/>
                        <a:t>1.20</a:t>
                      </a:r>
                      <a:endParaRPr lang="en-US" dirty="0"/>
                    </a:p>
                  </a:txBody>
                  <a:tcPr anchor="ctr"/>
                </a:tc>
                <a:tc>
                  <a:txBody>
                    <a:bodyPr/>
                    <a:lstStyle/>
                    <a:p>
                      <a:pPr algn="ctr"/>
                      <a:r>
                        <a:rPr lang="en-US" dirty="0" smtClean="0"/>
                        <a:t>1.27</a:t>
                      </a:r>
                      <a:endParaRPr lang="en-US" dirty="0"/>
                    </a:p>
                  </a:txBody>
                  <a:tcPr anchor="ctr"/>
                </a:tc>
              </a:tr>
              <a:tr h="370840">
                <a:tc>
                  <a:txBody>
                    <a:bodyPr/>
                    <a:lstStyle/>
                    <a:p>
                      <a:r>
                        <a:rPr lang="en-US" sz="1200" dirty="0" smtClean="0"/>
                        <a:t>20.2f. Writing, math,</a:t>
                      </a:r>
                      <a:r>
                        <a:rPr lang="en-US" sz="1200" baseline="0" dirty="0" smtClean="0"/>
                        <a:t> or other skill lab</a:t>
                      </a:r>
                      <a:endParaRPr lang="en-US" sz="1200" dirty="0"/>
                    </a:p>
                  </a:txBody>
                  <a:tcPr/>
                </a:tc>
                <a:tc>
                  <a:txBody>
                    <a:bodyPr/>
                    <a:lstStyle/>
                    <a:p>
                      <a:pPr algn="ctr"/>
                      <a:r>
                        <a:rPr lang="en-US" dirty="0" smtClean="0"/>
                        <a:t>1.36</a:t>
                      </a:r>
                      <a:endParaRPr lang="en-US" dirty="0"/>
                    </a:p>
                  </a:txBody>
                  <a:tcPr anchor="ctr"/>
                </a:tc>
                <a:tc>
                  <a:txBody>
                    <a:bodyPr/>
                    <a:lstStyle/>
                    <a:p>
                      <a:pPr algn="ctr"/>
                      <a:r>
                        <a:rPr lang="en-US" dirty="0" smtClean="0"/>
                        <a:t>2.04</a:t>
                      </a:r>
                      <a:endParaRPr lang="en-US" dirty="0"/>
                    </a:p>
                  </a:txBody>
                  <a:tcPr anchor="ctr"/>
                </a:tc>
              </a:tr>
              <a:tr h="370840">
                <a:tc>
                  <a:txBody>
                    <a:bodyPr/>
                    <a:lstStyle/>
                    <a:p>
                      <a:r>
                        <a:rPr lang="en-US" sz="1200" dirty="0" smtClean="0"/>
                        <a:t>20.2h. Computer Lab</a:t>
                      </a:r>
                      <a:endParaRPr lang="en-US" sz="1200" dirty="0"/>
                    </a:p>
                  </a:txBody>
                  <a:tcPr/>
                </a:tc>
                <a:tc>
                  <a:txBody>
                    <a:bodyPr/>
                    <a:lstStyle/>
                    <a:p>
                      <a:pPr algn="ctr"/>
                      <a:r>
                        <a:rPr lang="en-US" dirty="0" smtClean="0"/>
                        <a:t>1.97</a:t>
                      </a:r>
                      <a:endParaRPr lang="en-US" dirty="0"/>
                    </a:p>
                  </a:txBody>
                  <a:tcPr anchor="ctr"/>
                </a:tc>
                <a:tc>
                  <a:txBody>
                    <a:bodyPr/>
                    <a:lstStyle/>
                    <a:p>
                      <a:pPr algn="ctr"/>
                      <a:r>
                        <a:rPr lang="en-US" dirty="0" smtClean="0"/>
                        <a:t>2.01</a:t>
                      </a:r>
                      <a:endParaRPr lang="en-US" dirty="0"/>
                    </a:p>
                  </a:txBody>
                  <a:tcPr anchor="ctr"/>
                </a:tc>
              </a:tr>
            </a:tbl>
          </a:graphicData>
        </a:graphic>
      </p:graphicFrame>
      <p:sp>
        <p:nvSpPr>
          <p:cNvPr id="6" name="TextBox 5"/>
          <p:cNvSpPr txBox="1"/>
          <p:nvPr/>
        </p:nvSpPr>
        <p:spPr>
          <a:xfrm>
            <a:off x="381000" y="1600200"/>
            <a:ext cx="3124200" cy="646331"/>
          </a:xfrm>
          <a:prstGeom prst="rect">
            <a:avLst/>
          </a:prstGeom>
          <a:noFill/>
        </p:spPr>
        <p:txBody>
          <a:bodyPr wrap="square" rtlCol="0">
            <a:spAutoFit/>
          </a:bodyPr>
          <a:lstStyle/>
          <a:p>
            <a:r>
              <a:rPr lang="en-US" sz="3600" b="1" dirty="0" smtClean="0">
                <a:solidFill>
                  <a:srgbClr val="00427A"/>
                </a:solidFill>
              </a:rPr>
              <a:t>Continued…</a:t>
            </a:r>
            <a:endParaRPr lang="en-US" sz="3600" b="1" dirty="0">
              <a:solidFill>
                <a:srgbClr val="00427A"/>
              </a:solidFill>
            </a:endParaRPr>
          </a:p>
        </p:txBody>
      </p:sp>
      <p:sp>
        <p:nvSpPr>
          <p:cNvPr id="7" name="TextBox 6"/>
          <p:cNvSpPr txBox="1"/>
          <p:nvPr/>
        </p:nvSpPr>
        <p:spPr>
          <a:xfrm>
            <a:off x="381000" y="2209800"/>
            <a:ext cx="8153400" cy="1015663"/>
          </a:xfrm>
          <a:prstGeom prst="rect">
            <a:avLst/>
          </a:prstGeom>
          <a:noFill/>
        </p:spPr>
        <p:txBody>
          <a:bodyPr wrap="square" rtlCol="0">
            <a:spAutoFit/>
          </a:bodyPr>
          <a:lstStyle/>
          <a:p>
            <a:r>
              <a:rPr lang="en-US" sz="1200" dirty="0" smtClean="0"/>
              <a:t>The following are </a:t>
            </a:r>
            <a:r>
              <a:rPr lang="en-US" sz="1200" i="1" dirty="0" smtClean="0"/>
              <a:t>some</a:t>
            </a:r>
            <a:r>
              <a:rPr lang="en-US" sz="1200" dirty="0" smtClean="0"/>
              <a:t> of Items that make up the Engaged Learning Benchmark. The Items ask students to reflect on their behavior during their first three weeks of their first semester/quarter. The Item responses are calculated on a on a four-point scale: 1 = Never, 2 = Once, 3 = Two or more times, 4 = Four or more times.</a:t>
            </a:r>
          </a:p>
          <a:p>
            <a:r>
              <a:rPr lang="en-US" sz="1200" dirty="0" smtClean="0"/>
              <a:t>The score below represents the response mean.</a:t>
            </a:r>
          </a:p>
          <a:p>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SENSE</a:t>
            </a:r>
            <a:r>
              <a:rPr lang="en-US" dirty="0" smtClean="0"/>
              <a:t> Overview</a:t>
            </a:r>
            <a:endParaRPr lang="en-US" dirty="0"/>
          </a:p>
        </p:txBody>
      </p:sp>
      <p:sp>
        <p:nvSpPr>
          <p:cNvPr id="3" name="Text Placeholder 2"/>
          <p:cNvSpPr>
            <a:spLocks noGrp="1"/>
          </p:cNvSpPr>
          <p:nvPr>
            <p:ph type="body" idx="1"/>
          </p:nvPr>
        </p:nvSpPr>
        <p:spPr/>
        <p:txBody>
          <a:bodyPr/>
          <a:lstStyle/>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609600" y="2971799"/>
            <a:ext cx="7924800" cy="3276601"/>
          </a:xfrm>
          <a:prstGeom prst="rect">
            <a:avLst/>
          </a:prstGeom>
          <a:noFill/>
          <a:ln w="9525">
            <a:noFill/>
            <a:miter lim="800000"/>
            <a:headEnd/>
            <a:tailEnd/>
          </a:ln>
        </p:spPr>
      </p:pic>
    </p:spTree>
    <p:extLst>
      <p:ext uri="{BB962C8B-B14F-4D97-AF65-F5344CB8AC3E}">
        <p14:creationId xmlns="" xmlns:p14="http://schemas.microsoft.com/office/powerpoint/2010/main" val="861452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Academic and Social Support Network</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30</a:t>
            </a:fld>
            <a:endParaRPr lang="en-US"/>
          </a:p>
        </p:txBody>
      </p:sp>
      <p:graphicFrame>
        <p:nvGraphicFramePr>
          <p:cNvPr id="5" name="Content Placeholder 4"/>
          <p:cNvGraphicFramePr>
            <a:graphicFrameLocks noGrp="1"/>
          </p:cNvGraphicFramePr>
          <p:nvPr>
            <p:ph sz="quarter" idx="1"/>
          </p:nvPr>
        </p:nvGraphicFramePr>
        <p:xfrm>
          <a:off x="381000" y="2667000"/>
          <a:ext cx="8382000" cy="3667760"/>
        </p:xfrm>
        <a:graphic>
          <a:graphicData uri="http://schemas.openxmlformats.org/drawingml/2006/table">
            <a:tbl>
              <a:tblPr firstRow="1" bandRow="1">
                <a:tableStyleId>{5C22544A-7EE6-4342-B048-85BDC9FD1C3A}</a:tableStyleId>
              </a:tblPr>
              <a:tblGrid>
                <a:gridCol w="2794000"/>
                <a:gridCol w="2794000"/>
                <a:gridCol w="2794000"/>
              </a:tblGrid>
              <a:tr h="370840">
                <a:tc>
                  <a:txBody>
                    <a:bodyPr/>
                    <a:lstStyle/>
                    <a:p>
                      <a:pPr algn="ctr"/>
                      <a:r>
                        <a:rPr lang="en-US" dirty="0" smtClean="0"/>
                        <a:t>Item</a:t>
                      </a:r>
                      <a:endParaRPr lang="en-US" dirty="0"/>
                    </a:p>
                  </a:txBody>
                  <a:tcPr/>
                </a:tc>
                <a:tc>
                  <a:txBody>
                    <a:bodyPr/>
                    <a:lstStyle/>
                    <a:p>
                      <a:pPr algn="ctr"/>
                      <a:r>
                        <a:rPr lang="en-US" dirty="0" smtClean="0">
                          <a:solidFill>
                            <a:srgbClr val="C78E44"/>
                          </a:solidFill>
                        </a:rPr>
                        <a:t>Cuesta</a:t>
                      </a:r>
                      <a:endParaRPr lang="en-US" dirty="0">
                        <a:solidFill>
                          <a:srgbClr val="C78E44"/>
                        </a:solidFill>
                      </a:endParaRPr>
                    </a:p>
                  </a:txBody>
                  <a:tcPr/>
                </a:tc>
                <a:tc>
                  <a:txBody>
                    <a:bodyPr/>
                    <a:lstStyle/>
                    <a:p>
                      <a:pPr algn="ctr"/>
                      <a:r>
                        <a:rPr lang="en-US" dirty="0" smtClean="0">
                          <a:solidFill>
                            <a:srgbClr val="00427A"/>
                          </a:solidFill>
                        </a:rPr>
                        <a:t>WASC Colleges</a:t>
                      </a:r>
                      <a:endParaRPr lang="en-US" dirty="0">
                        <a:solidFill>
                          <a:srgbClr val="00427A"/>
                        </a:solidFill>
                      </a:endParaRPr>
                    </a:p>
                  </a:txBody>
                  <a:tcPr/>
                </a:tc>
              </a:tr>
              <a:tr h="370840">
                <a:tc>
                  <a:txBody>
                    <a:bodyPr/>
                    <a:lstStyle/>
                    <a:p>
                      <a:r>
                        <a:rPr lang="en-US" sz="1200" dirty="0" smtClean="0"/>
                        <a:t>18l. All instructors clearly explained academic and student</a:t>
                      </a:r>
                      <a:r>
                        <a:rPr lang="en-US" sz="1200" baseline="0" dirty="0" smtClean="0"/>
                        <a:t> support services available at this college. </a:t>
                      </a:r>
                      <a:endParaRPr lang="en-US" sz="1200" dirty="0"/>
                    </a:p>
                  </a:txBody>
                  <a:tcPr/>
                </a:tc>
                <a:tc>
                  <a:txBody>
                    <a:bodyPr/>
                    <a:lstStyle/>
                    <a:p>
                      <a:pPr algn="ctr"/>
                      <a:r>
                        <a:rPr lang="en-US" dirty="0" smtClean="0"/>
                        <a:t>3.69</a:t>
                      </a:r>
                      <a:endParaRPr lang="en-US" dirty="0"/>
                    </a:p>
                  </a:txBody>
                  <a:tcPr anchor="ctr"/>
                </a:tc>
                <a:tc>
                  <a:txBody>
                    <a:bodyPr/>
                    <a:lstStyle/>
                    <a:p>
                      <a:pPr algn="ctr"/>
                      <a:r>
                        <a:rPr lang="en-US" dirty="0" smtClean="0"/>
                        <a:t>3.63</a:t>
                      </a:r>
                      <a:endParaRPr lang="en-US" dirty="0"/>
                    </a:p>
                  </a:txBody>
                  <a:tcPr anchor="ctr"/>
                </a:tc>
              </a:tr>
              <a:tr h="370840">
                <a:tc>
                  <a:txBody>
                    <a:bodyPr/>
                    <a:lstStyle/>
                    <a:p>
                      <a:r>
                        <a:rPr lang="en-US" sz="1200" dirty="0" smtClean="0"/>
                        <a:t>18m. All instructors clearly explained course</a:t>
                      </a:r>
                      <a:r>
                        <a:rPr lang="en-US" sz="1200" baseline="0" dirty="0" smtClean="0"/>
                        <a:t> grading policies.</a:t>
                      </a:r>
                      <a:endParaRPr lang="en-US" sz="1200" dirty="0"/>
                    </a:p>
                  </a:txBody>
                  <a:tcPr/>
                </a:tc>
                <a:tc>
                  <a:txBody>
                    <a:bodyPr/>
                    <a:lstStyle/>
                    <a:p>
                      <a:pPr algn="ctr"/>
                      <a:r>
                        <a:rPr lang="en-US" dirty="0" smtClean="0"/>
                        <a:t>4.31</a:t>
                      </a:r>
                      <a:endParaRPr lang="en-US" dirty="0"/>
                    </a:p>
                  </a:txBody>
                  <a:tcPr anchor="ctr"/>
                </a:tc>
                <a:tc>
                  <a:txBody>
                    <a:bodyPr/>
                    <a:lstStyle/>
                    <a:p>
                      <a:pPr algn="ctr"/>
                      <a:r>
                        <a:rPr lang="en-US" dirty="0" smtClean="0"/>
                        <a:t>4.24</a:t>
                      </a:r>
                      <a:endParaRPr lang="en-US" dirty="0"/>
                    </a:p>
                  </a:txBody>
                  <a:tcPr anchor="ctr"/>
                </a:tc>
              </a:tr>
              <a:tr h="370840">
                <a:tc>
                  <a:txBody>
                    <a:bodyPr/>
                    <a:lstStyle/>
                    <a:p>
                      <a:r>
                        <a:rPr lang="en-US" sz="1200" dirty="0" smtClean="0"/>
                        <a:t>18n. All instructors</a:t>
                      </a:r>
                      <a:r>
                        <a:rPr lang="en-US" sz="1200" baseline="0" dirty="0" smtClean="0"/>
                        <a:t> clearly explained course syllabi (syllabuses). </a:t>
                      </a:r>
                      <a:endParaRPr lang="en-US" sz="1200" dirty="0"/>
                    </a:p>
                  </a:txBody>
                  <a:tcPr/>
                </a:tc>
                <a:tc>
                  <a:txBody>
                    <a:bodyPr/>
                    <a:lstStyle/>
                    <a:p>
                      <a:pPr algn="ctr"/>
                      <a:r>
                        <a:rPr lang="en-US" dirty="0" smtClean="0"/>
                        <a:t>4.40</a:t>
                      </a:r>
                      <a:endParaRPr lang="en-US" dirty="0"/>
                    </a:p>
                  </a:txBody>
                  <a:tcPr anchor="ctr"/>
                </a:tc>
                <a:tc>
                  <a:txBody>
                    <a:bodyPr/>
                    <a:lstStyle/>
                    <a:p>
                      <a:pPr algn="ctr"/>
                      <a:r>
                        <a:rPr lang="en-US" dirty="0" smtClean="0"/>
                        <a:t>4.34</a:t>
                      </a:r>
                      <a:endParaRPr lang="en-US" dirty="0"/>
                    </a:p>
                  </a:txBody>
                  <a:tcPr anchor="ctr"/>
                </a:tc>
              </a:tr>
              <a:tr h="370840">
                <a:tc>
                  <a:txBody>
                    <a:bodyPr/>
                    <a:lstStyle/>
                    <a:p>
                      <a:r>
                        <a:rPr lang="en-US" sz="1200" dirty="0" smtClean="0"/>
                        <a:t>18o. I know how to get in touch</a:t>
                      </a:r>
                      <a:r>
                        <a:rPr lang="en-US" sz="1200" baseline="0" dirty="0" smtClean="0"/>
                        <a:t> with my instructors outside of class. </a:t>
                      </a:r>
                      <a:endParaRPr lang="en-US" sz="1200" dirty="0"/>
                    </a:p>
                  </a:txBody>
                  <a:tcPr/>
                </a:tc>
                <a:tc>
                  <a:txBody>
                    <a:bodyPr/>
                    <a:lstStyle/>
                    <a:p>
                      <a:pPr algn="ctr"/>
                      <a:r>
                        <a:rPr lang="en-US" dirty="0" smtClean="0"/>
                        <a:t>4.35</a:t>
                      </a:r>
                      <a:endParaRPr lang="en-US" dirty="0"/>
                    </a:p>
                  </a:txBody>
                  <a:tcPr anchor="ctr"/>
                </a:tc>
                <a:tc>
                  <a:txBody>
                    <a:bodyPr/>
                    <a:lstStyle/>
                    <a:p>
                      <a:pPr algn="ctr"/>
                      <a:r>
                        <a:rPr lang="en-US" dirty="0" smtClean="0"/>
                        <a:t>4.18</a:t>
                      </a:r>
                      <a:endParaRPr lang="en-US" dirty="0"/>
                    </a:p>
                  </a:txBody>
                  <a:tcPr anchor="ctr"/>
                </a:tc>
              </a:tr>
              <a:tr h="370840">
                <a:tc>
                  <a:txBody>
                    <a:bodyPr/>
                    <a:lstStyle/>
                    <a:p>
                      <a:r>
                        <a:rPr lang="en-US" sz="1200" dirty="0" smtClean="0"/>
                        <a:t>18q. At least one other student whom I didn’t previously know learned my name. </a:t>
                      </a:r>
                      <a:endParaRPr lang="en-US" sz="1200" dirty="0"/>
                    </a:p>
                  </a:txBody>
                  <a:tcPr/>
                </a:tc>
                <a:tc>
                  <a:txBody>
                    <a:bodyPr/>
                    <a:lstStyle/>
                    <a:p>
                      <a:pPr algn="ctr"/>
                      <a:r>
                        <a:rPr lang="en-US" dirty="0" smtClean="0"/>
                        <a:t>4.30</a:t>
                      </a:r>
                      <a:endParaRPr lang="en-US" dirty="0"/>
                    </a:p>
                  </a:txBody>
                  <a:tcPr anchor="ctr"/>
                </a:tc>
                <a:tc>
                  <a:txBody>
                    <a:bodyPr/>
                    <a:lstStyle/>
                    <a:p>
                      <a:pPr algn="ctr"/>
                      <a:r>
                        <a:rPr lang="en-US" dirty="0" smtClean="0"/>
                        <a:t>4.07</a:t>
                      </a:r>
                      <a:endParaRPr lang="en-US" dirty="0"/>
                    </a:p>
                  </a:txBody>
                  <a:tcPr anchor="ctr"/>
                </a:tc>
              </a:tr>
              <a:tr h="370840">
                <a:tc>
                  <a:txBody>
                    <a:bodyPr/>
                    <a:lstStyle/>
                    <a:p>
                      <a:r>
                        <a:rPr lang="en-US" sz="1200" dirty="0" smtClean="0"/>
                        <a:t>18r. At least one instructor learned my name. </a:t>
                      </a:r>
                      <a:endParaRPr lang="en-US" sz="1200" dirty="0"/>
                    </a:p>
                  </a:txBody>
                  <a:tcPr/>
                </a:tc>
                <a:tc>
                  <a:txBody>
                    <a:bodyPr/>
                    <a:lstStyle/>
                    <a:p>
                      <a:pPr algn="ctr"/>
                      <a:r>
                        <a:rPr lang="en-US" dirty="0" smtClean="0"/>
                        <a:t>4.36</a:t>
                      </a:r>
                      <a:endParaRPr lang="en-US" dirty="0"/>
                    </a:p>
                  </a:txBody>
                  <a:tcPr anchor="ctr"/>
                </a:tc>
                <a:tc>
                  <a:txBody>
                    <a:bodyPr/>
                    <a:lstStyle/>
                    <a:p>
                      <a:pPr algn="ctr"/>
                      <a:r>
                        <a:rPr lang="en-US" dirty="0" smtClean="0"/>
                        <a:t>4.07</a:t>
                      </a:r>
                      <a:endParaRPr lang="en-US" dirty="0"/>
                    </a:p>
                  </a:txBody>
                  <a:tcPr anchor="ctr"/>
                </a:tc>
              </a:tr>
              <a:tr h="370840">
                <a:tc>
                  <a:txBody>
                    <a:bodyPr/>
                    <a:lstStyle/>
                    <a:p>
                      <a:r>
                        <a:rPr lang="en-US" sz="1200" dirty="0" smtClean="0"/>
                        <a:t>18s. I learned the name of at least one other student</a:t>
                      </a:r>
                      <a:r>
                        <a:rPr lang="en-US" sz="1200" baseline="0" dirty="0" smtClean="0"/>
                        <a:t> in most of my classes. </a:t>
                      </a:r>
                      <a:endParaRPr lang="en-US" sz="1200" dirty="0"/>
                    </a:p>
                  </a:txBody>
                  <a:tcPr/>
                </a:tc>
                <a:tc>
                  <a:txBody>
                    <a:bodyPr/>
                    <a:lstStyle/>
                    <a:p>
                      <a:pPr algn="ctr"/>
                      <a:r>
                        <a:rPr lang="en-US" dirty="0" smtClean="0"/>
                        <a:t>4.35</a:t>
                      </a:r>
                      <a:endParaRPr lang="en-US" dirty="0"/>
                    </a:p>
                  </a:txBody>
                  <a:tcPr anchor="ctr"/>
                </a:tc>
                <a:tc>
                  <a:txBody>
                    <a:bodyPr/>
                    <a:lstStyle/>
                    <a:p>
                      <a:pPr algn="ctr"/>
                      <a:r>
                        <a:rPr lang="en-US" dirty="0" smtClean="0"/>
                        <a:t>4.18</a:t>
                      </a:r>
                      <a:endParaRPr lang="en-US" dirty="0"/>
                    </a:p>
                  </a:txBody>
                  <a:tcPr anchor="ctr"/>
                </a:tc>
              </a:tr>
            </a:tbl>
          </a:graphicData>
        </a:graphic>
      </p:graphicFrame>
      <p:sp>
        <p:nvSpPr>
          <p:cNvPr id="6" name="TextBox 5"/>
          <p:cNvSpPr txBox="1"/>
          <p:nvPr/>
        </p:nvSpPr>
        <p:spPr>
          <a:xfrm>
            <a:off x="457200" y="1524000"/>
            <a:ext cx="8229600" cy="1107996"/>
          </a:xfrm>
          <a:prstGeom prst="rect">
            <a:avLst/>
          </a:prstGeom>
          <a:noFill/>
        </p:spPr>
        <p:txBody>
          <a:bodyPr wrap="square" rtlCol="0">
            <a:spAutoFit/>
          </a:bodyPr>
          <a:lstStyle/>
          <a:p>
            <a:r>
              <a:rPr lang="en-US" sz="1200" dirty="0" smtClean="0"/>
              <a:t>The following are </a:t>
            </a:r>
            <a:r>
              <a:rPr lang="en-US" sz="1200" i="1" dirty="0" smtClean="0"/>
              <a:t>some</a:t>
            </a:r>
            <a:r>
              <a:rPr lang="en-US" sz="1200" dirty="0" smtClean="0"/>
              <a:t> of Items that make up the Academic and Social Support Network Benchmark. The Items ask student to reflect on the first three weeks of their first semester/quarter. The Item responses are calculated on a five-point scale: 1 = Strongly Disagree, 2 = Disagree, 3 = Neutral, 4 = Agree, 5 = Strongly Agree. The score below represents the response mean.</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31</a:t>
            </a:fld>
            <a:endParaRPr lang="en-US"/>
          </a:p>
        </p:txBody>
      </p:sp>
      <p:sp>
        <p:nvSpPr>
          <p:cNvPr id="5" name="Content Placeholder 4"/>
          <p:cNvSpPr>
            <a:spLocks noGrp="1"/>
          </p:cNvSpPr>
          <p:nvPr>
            <p:ph sz="quarter" idx="1"/>
          </p:nvPr>
        </p:nvSpPr>
        <p:spPr/>
        <p:txBody>
          <a:bodyPr/>
          <a:lstStyle/>
          <a:p>
            <a:r>
              <a:rPr lang="en-US" dirty="0" smtClean="0"/>
              <a:t>Next Steps</a:t>
            </a:r>
            <a:endParaRPr lang="en-US" dirty="0"/>
          </a:p>
        </p:txBody>
      </p:sp>
      <p:pic>
        <p:nvPicPr>
          <p:cNvPr id="6148" name="Picture 4"/>
          <p:cNvPicPr>
            <a:picLocks noChangeAspect="1" noChangeArrowheads="1"/>
          </p:cNvPicPr>
          <p:nvPr/>
        </p:nvPicPr>
        <p:blipFill>
          <a:blip r:embed="rId3" cstate="print"/>
          <a:srcRect/>
          <a:stretch>
            <a:fillRect/>
          </a:stretch>
        </p:blipFill>
        <p:spPr bwMode="auto">
          <a:xfrm>
            <a:off x="838200" y="2895600"/>
            <a:ext cx="7467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What is Student Engagement?</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4</a:t>
            </a:fld>
            <a:endParaRPr lang="en-US" dirty="0"/>
          </a:p>
        </p:txBody>
      </p:sp>
      <p:sp>
        <p:nvSpPr>
          <p:cNvPr id="3" name="Content Placeholder 2"/>
          <p:cNvSpPr>
            <a:spLocks noGrp="1"/>
          </p:cNvSpPr>
          <p:nvPr>
            <p:ph sz="quarter" idx="1"/>
          </p:nvPr>
        </p:nvSpPr>
        <p:spPr>
          <a:xfrm>
            <a:off x="378003" y="1828800"/>
            <a:ext cx="8382000" cy="4191000"/>
          </a:xfrm>
        </p:spPr>
        <p:txBody>
          <a:bodyPr/>
          <a:lstStyle/>
          <a:p>
            <a:pPr marL="0" indent="0">
              <a:buNone/>
            </a:pPr>
            <a:r>
              <a:rPr lang="en-US" sz="3400" dirty="0" smtClean="0">
                <a:ea typeface="ＭＳ Ｐゴシック" pitchFamily="34" charset="-128"/>
              </a:rPr>
              <a:t>…the amount of time and energy students invest in meaningful educational practices</a:t>
            </a:r>
          </a:p>
          <a:p>
            <a:pPr marL="0" indent="0"/>
            <a:endParaRPr lang="en-US" sz="3400" dirty="0" smtClean="0">
              <a:ea typeface="ＭＳ Ｐゴシック" pitchFamily="34" charset="-128"/>
            </a:endParaRPr>
          </a:p>
          <a:p>
            <a:pPr marL="0" indent="0">
              <a:buNone/>
            </a:pPr>
            <a:r>
              <a:rPr lang="en-US" sz="3400" dirty="0" smtClean="0">
                <a:ea typeface="ＭＳ Ｐゴシック" pitchFamily="34" charset="-128"/>
              </a:rPr>
              <a:t>…the institutional practices and student behaviors that are highly correlated with student learning and retention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Survey of Entering Student Engagement (</a:t>
            </a:r>
            <a:r>
              <a:rPr lang="en-US" i="1" dirty="0" smtClean="0"/>
              <a:t>SENSE</a:t>
            </a:r>
            <a:r>
              <a:rPr lang="en-US" dirty="0" smtClean="0"/>
              <a:t>)</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5</a:t>
            </a:fld>
            <a:endParaRPr lang="en-US" dirty="0"/>
          </a:p>
        </p:txBody>
      </p:sp>
      <p:sp>
        <p:nvSpPr>
          <p:cNvPr id="3" name="Content Placeholder 2"/>
          <p:cNvSpPr>
            <a:spLocks noGrp="1"/>
          </p:cNvSpPr>
          <p:nvPr>
            <p:ph sz="quarter" idx="1"/>
          </p:nvPr>
        </p:nvSpPr>
        <p:spPr>
          <a:xfrm>
            <a:off x="685800" y="2209800"/>
            <a:ext cx="4343400" cy="3733800"/>
          </a:xfrm>
        </p:spPr>
        <p:txBody>
          <a:bodyPr>
            <a:normAutofit fontScale="92500"/>
          </a:bodyPr>
          <a:lstStyle/>
          <a:p>
            <a:pPr marL="0" indent="0">
              <a:spcAft>
                <a:spcPts val="1800"/>
              </a:spcAft>
              <a:buNone/>
            </a:pPr>
            <a:r>
              <a:rPr lang="en-US" sz="3500" i="1" dirty="0" smtClean="0"/>
              <a:t>SENSE</a:t>
            </a:r>
            <a:r>
              <a:rPr lang="en-US" sz="3500" dirty="0" smtClean="0"/>
              <a:t> helps community and technical colleges understand the experience of entering students and engage these students in the earliest weeks of their college experience.</a:t>
            </a:r>
            <a:endParaRPr lang="en-US" dirty="0"/>
          </a:p>
        </p:txBody>
      </p:sp>
      <p:pic>
        <p:nvPicPr>
          <p:cNvPr id="1026" name="Picture 2"/>
          <p:cNvPicPr>
            <a:picLocks noChangeAspect="1" noChangeArrowheads="1"/>
          </p:cNvPicPr>
          <p:nvPr/>
        </p:nvPicPr>
        <p:blipFill>
          <a:blip r:embed="rId3" cstate="print"/>
          <a:srcRect l="6293" t="3648" r="4843" b="3932"/>
          <a:stretch>
            <a:fillRect/>
          </a:stretch>
        </p:blipFill>
        <p:spPr bwMode="auto">
          <a:xfrm>
            <a:off x="5270251" y="1752600"/>
            <a:ext cx="3264149" cy="44196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fontScale="90000"/>
          </a:bodyPr>
          <a:lstStyle/>
          <a:p>
            <a:r>
              <a:rPr lang="en-US" i="1" dirty="0" smtClean="0"/>
              <a:t>SENSE: </a:t>
            </a:r>
            <a:r>
              <a:rPr lang="en-US" dirty="0" smtClean="0"/>
              <a:t>A Tool for Community Colleges</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6</a:t>
            </a:fld>
            <a:endParaRPr lang="en-US" dirty="0"/>
          </a:p>
        </p:txBody>
      </p:sp>
      <p:sp>
        <p:nvSpPr>
          <p:cNvPr id="3" name="Content Placeholder 2"/>
          <p:cNvSpPr>
            <a:spLocks noGrp="1"/>
          </p:cNvSpPr>
          <p:nvPr>
            <p:ph sz="quarter" idx="1"/>
          </p:nvPr>
        </p:nvSpPr>
        <p:spPr>
          <a:xfrm>
            <a:off x="378003" y="1447800"/>
            <a:ext cx="8232597" cy="5029200"/>
          </a:xfrm>
        </p:spPr>
        <p:txBody>
          <a:bodyPr>
            <a:noAutofit/>
          </a:bodyPr>
          <a:lstStyle/>
          <a:p>
            <a:pPr>
              <a:lnSpc>
                <a:spcPct val="120000"/>
              </a:lnSpc>
              <a:spcBef>
                <a:spcPts val="300"/>
              </a:spcBef>
              <a:spcAft>
                <a:spcPts val="600"/>
              </a:spcAft>
            </a:pPr>
            <a:r>
              <a:rPr lang="en-US" sz="2400" dirty="0" smtClean="0">
                <a:ea typeface="ＭＳ Ｐゴシック" charset="-128"/>
              </a:rPr>
              <a:t>As a tool for improvement, </a:t>
            </a:r>
            <a:r>
              <a:rPr lang="en-US" sz="2400" i="1" dirty="0" smtClean="0">
                <a:ea typeface="ＭＳ Ｐゴシック" charset="-128"/>
              </a:rPr>
              <a:t>SENSE</a:t>
            </a:r>
            <a:r>
              <a:rPr lang="en-US" sz="2400" dirty="0" smtClean="0">
                <a:ea typeface="ＭＳ Ｐゴシック" charset="-128"/>
              </a:rPr>
              <a:t> helps us</a:t>
            </a:r>
          </a:p>
          <a:p>
            <a:pPr lvl="1">
              <a:lnSpc>
                <a:spcPct val="120000"/>
              </a:lnSpc>
              <a:spcBef>
                <a:spcPts val="300"/>
              </a:spcBef>
              <a:spcAft>
                <a:spcPts val="1200"/>
              </a:spcAft>
              <a:buFont typeface="Arial" pitchFamily="34" charset="0"/>
              <a:buChar char="•"/>
            </a:pPr>
            <a:r>
              <a:rPr lang="en-US" dirty="0" smtClean="0">
                <a:latin typeface="Arial" pitchFamily="34" charset="0"/>
                <a:cs typeface="Arial" pitchFamily="34" charset="0"/>
              </a:rPr>
              <a:t>Understand students' critical early experiences</a:t>
            </a:r>
            <a:endParaRPr lang="en-US" dirty="0" smtClean="0">
              <a:ea typeface="ＭＳ Ｐゴシック" charset="-128"/>
            </a:endParaRPr>
          </a:p>
          <a:p>
            <a:pPr lvl="1">
              <a:lnSpc>
                <a:spcPct val="120000"/>
              </a:lnSpc>
              <a:spcBef>
                <a:spcPts val="300"/>
              </a:spcBef>
              <a:spcAft>
                <a:spcPts val="1200"/>
              </a:spcAft>
              <a:buFont typeface="Arial" pitchFamily="34" charset="0"/>
              <a:buChar char="•"/>
            </a:pPr>
            <a:r>
              <a:rPr lang="en-US" dirty="0" smtClean="0">
                <a:ea typeface="ＭＳ Ｐゴシック" charset="-128"/>
              </a:rPr>
              <a:t>Identify and learn from </a:t>
            </a:r>
            <a:r>
              <a:rPr lang="en-US" dirty="0" smtClean="0"/>
              <a:t>practices that engage entering students</a:t>
            </a:r>
            <a:endParaRPr lang="en-US" dirty="0" smtClean="0">
              <a:ea typeface="ＭＳ Ｐゴシック" charset="-128"/>
            </a:endParaRPr>
          </a:p>
          <a:p>
            <a:pPr lvl="1">
              <a:lnSpc>
                <a:spcPct val="120000"/>
              </a:lnSpc>
              <a:spcBef>
                <a:spcPts val="300"/>
              </a:spcBef>
              <a:spcAft>
                <a:spcPts val="1200"/>
              </a:spcAft>
              <a:buFont typeface="Arial" pitchFamily="34" charset="0"/>
              <a:buChar char="•"/>
            </a:pPr>
            <a:r>
              <a:rPr lang="en-US" noProof="1" smtClean="0">
                <a:ea typeface="ＭＳ Ｐゴシック" charset="-128"/>
              </a:rPr>
              <a:t>Identify areas in which we can improve</a:t>
            </a:r>
            <a:endParaRPr lang="en-US" dirty="0" smtClean="0">
              <a:latin typeface="Times" charset="0"/>
              <a:ea typeface="ＭＳ Ｐゴシック" charset="-128"/>
            </a:endParaRPr>
          </a:p>
          <a:p>
            <a:pPr>
              <a:lnSpc>
                <a:spcPct val="120000"/>
              </a:lnSpc>
              <a:spcBef>
                <a:spcPts val="300"/>
              </a:spcBef>
              <a:spcAft>
                <a:spcPts val="1200"/>
              </a:spcAft>
            </a:pPr>
            <a:r>
              <a:rPr lang="en-US" sz="2400" dirty="0" smtClean="0"/>
              <a:t>Basic principles </a:t>
            </a:r>
            <a:endParaRPr lang="en-US" sz="2400" dirty="0" smtClean="0">
              <a:ea typeface="ＭＳ Ｐゴシック" charset="-128"/>
            </a:endParaRPr>
          </a:p>
          <a:p>
            <a:pPr marL="800100" lvl="1" indent="-342900">
              <a:lnSpc>
                <a:spcPct val="120000"/>
              </a:lnSpc>
              <a:spcBef>
                <a:spcPts val="300"/>
              </a:spcBef>
              <a:spcAft>
                <a:spcPts val="1200"/>
              </a:spcAft>
              <a:buFont typeface="Arial" pitchFamily="34" charset="0"/>
              <a:buChar char="•"/>
            </a:pPr>
            <a:r>
              <a:rPr lang="en-US" dirty="0" smtClean="0"/>
              <a:t>Grounded in research about what works to retain and support entering students</a:t>
            </a:r>
            <a:endParaRPr lang="en-US" dirty="0" smtClean="0">
              <a:ea typeface="ＭＳ Ｐゴシック" charset="-128"/>
            </a:endParaRPr>
          </a:p>
          <a:p>
            <a:pPr marL="800100" lvl="1" indent="-342900">
              <a:lnSpc>
                <a:spcPct val="120000"/>
              </a:lnSpc>
              <a:spcBef>
                <a:spcPts val="300"/>
              </a:spcBef>
              <a:spcAft>
                <a:spcPts val="1200"/>
              </a:spcAft>
              <a:buFont typeface="Arial" pitchFamily="34" charset="0"/>
              <a:buChar char="•"/>
            </a:pPr>
            <a:r>
              <a:rPr lang="en-US" dirty="0" smtClean="0">
                <a:ea typeface="ＭＳ Ｐゴシック" charset="-128"/>
              </a:rPr>
              <a:t>Reports data publicly</a:t>
            </a:r>
          </a:p>
          <a:p>
            <a:pPr marL="800100" lvl="1" indent="-342900">
              <a:lnSpc>
                <a:spcPct val="120000"/>
              </a:lnSpc>
              <a:spcBef>
                <a:spcPts val="300"/>
              </a:spcBef>
              <a:spcAft>
                <a:spcPts val="1200"/>
              </a:spcAft>
              <a:buFont typeface="Arial" pitchFamily="34" charset="0"/>
              <a:buChar char="•"/>
            </a:pPr>
            <a:r>
              <a:rPr lang="en-US" dirty="0" smtClean="0">
                <a:ea typeface="ＭＳ Ｐゴシック" charset="-128"/>
              </a:rPr>
              <a:t>Is committed to using data for improvement</a:t>
            </a:r>
          </a:p>
        </p:txBody>
      </p:sp>
    </p:spTree>
    <p:extLst>
      <p:ext uri="{BB962C8B-B14F-4D97-AF65-F5344CB8AC3E}">
        <p14:creationId xmlns="" xmlns:p14="http://schemas.microsoft.com/office/powerpoint/2010/main" val="4143444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 </a:t>
            </a:r>
            <a:br>
              <a:rPr lang="en-US" dirty="0" smtClean="0"/>
            </a:br>
            <a:r>
              <a:rPr lang="en-US" dirty="0" smtClean="0"/>
              <a:t>Enrollment Status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AA800BDF-7CA0-4F0E-9DB8-2BB12D865371}" type="slidenum">
              <a:rPr lang="en-US" smtClean="0"/>
              <a:pPr/>
              <a:t>7</a:t>
            </a:fld>
            <a:endParaRPr lang="en-US" dirty="0"/>
          </a:p>
        </p:txBody>
      </p:sp>
      <p:graphicFrame>
        <p:nvGraphicFramePr>
          <p:cNvPr id="5" name="Content Placeholder 2"/>
          <p:cNvGraphicFramePr>
            <a:graphicFrameLocks/>
          </p:cNvGraphicFramePr>
          <p:nvPr>
            <p:extLst>
              <p:ext uri="{D42A27DB-BD31-4B8C-83A1-F6EECF244321}">
                <p14:modId xmlns="" xmlns:p14="http://schemas.microsoft.com/office/powerpoint/2010/main" val="3684408824"/>
              </p:ext>
            </p:extLst>
          </p:nvPr>
        </p:nvGraphicFramePr>
        <p:xfrm>
          <a:off x="685800" y="2362200"/>
          <a:ext cx="7772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 </a:t>
            </a:r>
            <a:br>
              <a:rPr lang="en-US" dirty="0" smtClean="0"/>
            </a:br>
            <a:r>
              <a:rPr lang="en-US" dirty="0" smtClean="0"/>
              <a:t>Age</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8</a:t>
            </a:fld>
            <a:endParaRPr lang="en-US" dirty="0"/>
          </a:p>
        </p:txBody>
      </p:sp>
      <p:graphicFrame>
        <p:nvGraphicFramePr>
          <p:cNvPr id="7" name="Chart 6"/>
          <p:cNvGraphicFramePr/>
          <p:nvPr>
            <p:extLst>
              <p:ext uri="{D42A27DB-BD31-4B8C-83A1-F6EECF244321}">
                <p14:modId xmlns="" xmlns:p14="http://schemas.microsoft.com/office/powerpoint/2010/main" val="2310341250"/>
              </p:ext>
            </p:extLst>
          </p:nvPr>
        </p:nvGraphicFramePr>
        <p:xfrm>
          <a:off x="457200" y="19050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Respondent Profile:</a:t>
            </a:r>
            <a:br>
              <a:rPr lang="en-US" dirty="0" smtClean="0"/>
            </a:br>
            <a:r>
              <a:rPr lang="en-US" dirty="0" smtClean="0"/>
              <a:t>Gender</a:t>
            </a: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9</a:t>
            </a:fld>
            <a:endParaRPr lang="en-US" dirty="0"/>
          </a:p>
        </p:txBody>
      </p:sp>
      <p:graphicFrame>
        <p:nvGraphicFramePr>
          <p:cNvPr id="5" name="Chart 4"/>
          <p:cNvGraphicFramePr/>
          <p:nvPr>
            <p:extLst>
              <p:ext uri="{D42A27DB-BD31-4B8C-83A1-F6EECF244321}">
                <p14:modId xmlns="" xmlns:p14="http://schemas.microsoft.com/office/powerpoint/2010/main" val="1175936963"/>
              </p:ext>
            </p:extLst>
          </p:nvPr>
        </p:nvGraphicFramePr>
        <p:xfrm>
          <a:off x="457200" y="19050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0" y="6248400"/>
            <a:ext cx="1828800" cy="215444"/>
          </a:xfrm>
          <a:prstGeom prst="rect">
            <a:avLst/>
          </a:prstGeom>
          <a:noFill/>
        </p:spPr>
        <p:txBody>
          <a:bodyPr wrap="square" rtlCol="0">
            <a:spAutoFit/>
          </a:bodyPr>
          <a:lstStyle/>
          <a:p>
            <a:r>
              <a:rPr lang="en-US" sz="800" i="1" dirty="0" smtClean="0"/>
              <a:t>Source: 2012 SENSE data</a:t>
            </a:r>
            <a:endParaRPr lang="en-US" sz="800" i="1"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34&quot;/&gt;&lt;/object&gt;&lt;object type=&quot;3&quot; unique_id=&quot;10005&quot;&gt;&lt;property id=&quot;20148&quot; value=&quot;5&quot;/&gt;&lt;property id=&quot;20300&quot; value=&quot;Slide 2 - &amp;quot;SENSE 2012 Findings for [College Name]&amp;quot;&quot;/&gt;&lt;property id=&quot;20307&quot; value=&quot;256&quot;/&gt;&lt;/object&gt;&lt;object type=&quot;3&quot; unique_id=&quot;10006&quot;&gt;&lt;property id=&quot;20148&quot; value=&quot;5&quot;/&gt;&lt;property id=&quot;20300&quot; value=&quot;Slide 3 - &amp;quot;Presentation Overview&amp;quot;&quot;/&gt;&lt;property id=&quot;20307&quot; value=&quot;386&quot;/&gt;&lt;/object&gt;&lt;object type=&quot;3&quot; unique_id=&quot;10007&quot;&gt;&lt;property id=&quot;20148&quot; value=&quot;5&quot;/&gt;&lt;property id=&quot;20300&quot; value=&quot;Slide 4 - &amp;quot;SENSE Overview&amp;quot;&quot;/&gt;&lt;property id=&quot;20307&quot; value=&quot;258&quot;/&gt;&lt;/object&gt;&lt;object type=&quot;3&quot; unique_id=&quot;10008&quot;&gt;&lt;property id=&quot;20148&quot; value=&quot;5&quot;/&gt;&lt;property id=&quot;20300&quot; value=&quot;Slide 5 - &amp;quot;What is Student Engagement?&amp;quot;&quot;/&gt;&lt;property id=&quot;20307&quot; value=&quot;440&quot;/&gt;&lt;/object&gt;&lt;object type=&quot;3&quot; unique_id=&quot;10009&quot;&gt;&lt;property id=&quot;20148&quot; value=&quot;5&quot;/&gt;&lt;property id=&quot;20300&quot; value=&quot;Slide 6 - &amp;quot;The Survey of Entering Student Engagement (SENSE)&amp;quot;&quot;/&gt;&lt;property id=&quot;20307&quot; value=&quot;369&quot;/&gt;&lt;/object&gt;&lt;object type=&quot;3&quot; unique_id=&quot;10010&quot;&gt;&lt;property id=&quot;20148&quot; value=&quot;5&quot;/&gt;&lt;property id=&quot;20300&quot; value=&quot;Slide 7 - &amp;quot;SENSE: A Tool for Community Colleges&amp;quot;&quot;/&gt;&lt;property id=&quot;20307&quot; value=&quot;257&quot;/&gt;&lt;/object&gt;&lt;object type=&quot;3&quot; unique_id=&quot;10011&quot;&gt;&lt;property id=&quot;20148&quot; value=&quot;5&quot;/&gt;&lt;property id=&quot;20300&quot; value=&quot;Slide 8 - &amp;quot;Student Respondent Profile at [College Name]&amp;quot;&quot;/&gt;&lt;property id=&quot;20307&quot; value=&quot;387&quot;/&gt;&lt;/object&gt;&lt;object type=&quot;3&quot; unique_id=&quot;10012&quot;&gt;&lt;property id=&quot;20148&quot; value=&quot;5&quot;/&gt;&lt;property id=&quot;20300&quot; value=&quot;Slide 9 - &amp;quot;Survey Respondents-MATCH REPORT TEMPLATE!&amp;quot;&quot;/&gt;&lt;property id=&quot;20307&quot; value=&quot;442&quot;/&gt;&lt;/object&gt;&lt;object type=&quot;3&quot; unique_id=&quot;10013&quot;&gt;&lt;property id=&quot;20148&quot; value=&quot;5&quot;/&gt;&lt;property id=&quot;20300&quot; value=&quot;Slide 11 - &amp;quot;Section Instructions&amp;quot;&quot;/&gt;&lt;property id=&quot;20307&quot; value=&quot;437&quot;/&gt;&lt;/object&gt;&lt;object type=&quot;3&quot; unique_id=&quot;10014&quot;&gt;&lt;property id=&quot;20148&quot; value=&quot;5&quot;/&gt;&lt;property id=&quot;20300&quot; value=&quot;Slide 12 - &amp;quot;Student Respondent Profile: &amp;#x0D;&amp;#x0A;Enrollment Status UPDATE ALL CHART DATA FOR THE 2012 COHORT INCLUDING COHORT NAME&amp;quot;&quot;/&gt;&lt;property id=&quot;20307&quot; value=&quot;417&quot;/&gt;&lt;/object&gt;&lt;object type=&quot;3&quot; unique_id=&quot;10015&quot;&gt;&lt;property id=&quot;20148&quot; value=&quot;5&quot;/&gt;&lt;property id=&quot;20300&quot; value=&quot;Slide 13 - &amp;quot;Student Respondent Profile: &amp;#x0D;&amp;#x0A;Age&amp;quot;&quot;/&gt;&lt;property id=&quot;20307&quot; value=&quot;407&quot;/&gt;&lt;/object&gt;&lt;object type=&quot;3&quot; unique_id=&quot;10016&quot;&gt;&lt;property id=&quot;20148&quot; value=&quot;5&quot;/&gt;&lt;property id=&quot;20300&quot; value=&quot;Slide 14 - &amp;quot;Student Respondent Profile:&amp;#x0D;&amp;#x0A;Gender&amp;quot;&quot;/&gt;&lt;property id=&quot;20307&quot; value=&quot;443&quot;/&gt;&lt;/object&gt;&lt;object type=&quot;3&quot; unique_id=&quot;10017&quot;&gt;&lt;property id=&quot;20148&quot; value=&quot;5&quot;/&gt;&lt;property id=&quot;20300&quot; value=&quot;Slide 15 - &amp;quot;Student Respondent Profile: &amp;#x0D;&amp;#x0A;Race &amp;amp; Ethnicity&amp;quot;&quot;/&gt;&lt;property id=&quot;20307&quot; value=&quot;408&quot;/&gt;&lt;/object&gt;&lt;object type=&quot;3&quot; unique_id=&quot;10018&quot;&gt;&lt;property id=&quot;20148&quot; value=&quot;5&quot;/&gt;&lt;property id=&quot;20300&quot; value=&quot;Slide 16 - &amp;quot;Section Instructions&amp;quot;&quot;/&gt;&lt;property id=&quot;20307&quot; value=&quot;439&quot;/&gt;&lt;/object&gt;&lt;object type=&quot;3&quot; unique_id=&quot;10019&quot;&gt;&lt;property id=&quot;20148&quot; value=&quot;5&quot;/&gt;&lt;property id=&quot;20300&quot; value=&quot;Slide 17 - &amp;quot;Student Respondent Profile: &amp;#x0D;&amp;#x0A;First-Generation Status&amp;quot;&quot;/&gt;&lt;property id=&quot;20307&quot; value=&quot;418&quot;/&gt;&lt;/object&gt;&lt;object type=&quot;3&quot; unique_id=&quot;10020&quot;&gt;&lt;property id=&quot;20148&quot; value=&quot;5&quot;/&gt;&lt;property id=&quot;20300&quot; value=&quot;Slide 18 - &amp;quot;Student Respondent Profile: &amp;#x0D;&amp;#x0A;Orientation&amp;quot;&quot;/&gt;&lt;property id=&quot;20307&quot; value=&quot;444&quot;/&gt;&lt;/object&gt;&lt;object type=&quot;3&quot; unique_id=&quot;10021&quot;&gt;&lt;property id=&quot;20148&quot; value=&quot;5&quot;/&gt;&lt;property id=&quot;20300&quot; value=&quot;Slide 19 - &amp;quot;Student Respondent Profile: &amp;#x0D;&amp;#x0A;Courses Dropped&amp;quot;&quot;/&gt;&lt;property id=&quot;20307&quot; value=&quot;411&quot;/&gt;&lt;/object&gt;&lt;object type=&quot;3&quot; unique_id=&quot;10022&quot;&gt;&lt;property id=&quot;20148&quot; value=&quot;5&quot;/&gt;&lt;property id=&quot;20300&quot; value=&quot;Slide 20 - &amp;quot;Student Respondent Profile: &amp;#x0D;&amp;#x0A;Employment&amp;quot;&quot;/&gt;&lt;property id=&quot;20307&quot; value=&quot;413&quot;/&gt;&lt;/object&gt;&lt;object type=&quot;3&quot; unique_id=&quot;10023&quot;&gt;&lt;property id=&quot;20148&quot; value=&quot;5&quot;/&gt;&lt;property id=&quot;20300&quot; value=&quot;Slide 21 - &amp;quot;Student Respondent Profile:&amp;#x0D;&amp;#x0A;Goals&amp;quot;&quot;/&gt;&lt;property id=&quot;20307&quot; value=&quot;445&quot;/&gt;&lt;/object&gt;&lt;object type=&quot;3&quot; unique_id=&quot;10024&quot;&gt;&lt;property id=&quot;20148&quot; value=&quot;5&quot;/&gt;&lt;property id=&quot;20300&quot; value=&quot;Slide 22 - &amp;quot;SENSE  Benchmarks&amp;quot;&quot;/&gt;&lt;property id=&quot;20307&quot; value=&quot;270&quot;/&gt;&lt;/object&gt;&lt;object type=&quot;3&quot; unique_id=&quot;10025&quot;&gt;&lt;property id=&quot;20148&quot; value=&quot;5&quot;/&gt;&lt;property id=&quot;20300&quot; value=&quot;Slide 23 - &amp;quot;Section Instructions&amp;quot;&quot;/&gt;&lt;property id=&quot;20307&quot; value=&quot;438&quot;/&gt;&lt;/object&gt;&lt;object type=&quot;3&quot; unique_id=&quot;10026&quot;&gt;&lt;property id=&quot;20148&quot; value=&quot;5&quot;/&gt;&lt;property id=&quot;20300&quot; value=&quot;Slide 24 - &amp;quot;SENSE Benchmarks of Effective Practice with Entering Students&amp;quot;&quot;/&gt;&lt;property id=&quot;20307&quot; value=&quot;446&quot;/&gt;&lt;/object&gt;&lt;object type=&quot;3&quot; unique_id=&quot;10027&quot;&gt;&lt;property id=&quot;20148&quot; value=&quot;5&quot;/&gt;&lt;property id=&quot;20300&quot; value=&quot;Slide 25 - &amp;quot;SENSE Benchmarks for &amp;#x0D;&amp;#x0A;Effective Educational Practice&amp;quot;&quot;/&gt;&lt;property id=&quot;20307&quot; value=&quot;272&quot;/&gt;&lt;/object&gt;&lt;object type=&quot;3&quot; unique_id=&quot;10028&quot;&gt;&lt;property id=&quot;20148&quot; value=&quot;5&quot;/&gt;&lt;property id=&quot;20300&quot; value=&quot;Slide 26 - &amp;quot;SENSE Benchmarks for &amp;#x0D;&amp;#x0A;Effective Educational Practice&amp;quot;&quot;/&gt;&lt;property id=&quot;20307&quot; value=&quot;426&quot;/&gt;&lt;/object&gt;&lt;object type=&quot;3&quot; unique_id=&quot;10029&quot;&gt;&lt;property id=&quot;20148&quot; value=&quot;5&quot;/&gt;&lt;property id=&quot;20300&quot; value=&quot;Slide 27 - &amp;quot;Early Connections&amp;quot;&quot;/&gt;&lt;property id=&quot;20307&quot; value=&quot;396&quot;/&gt;&lt;/object&gt;&lt;object type=&quot;3&quot; unique_id=&quot;10030&quot;&gt;&lt;property id=&quot;20148&quot; value=&quot;5&quot;/&gt;&lt;property id=&quot;20300&quot; value=&quot;Slide 28 - &amp;quot;High Expectations and Aspirations&amp;quot;&quot;/&gt;&lt;property id=&quot;20307&quot; value=&quot;420&quot;/&gt;&lt;/object&gt;&lt;object type=&quot;3&quot; unique_id=&quot;10031&quot;&gt;&lt;property id=&quot;20148&quot; value=&quot;5&quot;/&gt;&lt;property id=&quot;20300&quot; value=&quot;Slide 29 - &amp;quot;Clear Academic Plan and Pathway&amp;quot;&quot;/&gt;&lt;property id=&quot;20307&quot; value=&quot;421&quot;/&gt;&lt;/object&gt;&lt;object type=&quot;3&quot; unique_id=&quot;10032&quot;&gt;&lt;property id=&quot;20148&quot; value=&quot;5&quot;/&gt;&lt;property id=&quot;20300&quot; value=&quot;Slide 30 - &amp;quot;Effective Track to College Readiness&amp;quot;&quot;/&gt;&lt;property id=&quot;20307&quot; value=&quot;395&quot;/&gt;&lt;/object&gt;&lt;object type=&quot;3&quot; unique_id=&quot;10033&quot;&gt;&lt;property id=&quot;20148&quot; value=&quot;5&quot;/&gt;&lt;property id=&quot;20300&quot; value=&quot;Slide 31 - &amp;quot;Engaged Learning&amp;quot;&quot;/&gt;&lt;property id=&quot;20307&quot; value=&quot;435&quot;/&gt;&lt;/object&gt;&lt;object type=&quot;3&quot; unique_id=&quot;10034&quot;&gt;&lt;property id=&quot;20148&quot; value=&quot;5&quot;/&gt;&lt;property id=&quot;20300&quot; value=&quot;Slide 32 - &amp;quot;Academic and Social Support Network&amp;quot;&quot;/&gt;&lt;property id=&quot;20307&quot; value=&quot;447&quot;/&gt;&lt;/object&gt;&lt;object type=&quot;3&quot; unique_id=&quot;10035&quot;&gt;&lt;property id=&quot;20148&quot; value=&quot;5&quot;/&gt;&lt;property id=&quot;20300&quot; value=&quot;Slide 33 - &amp;quot;Benchmarking – and Reaching for Excellence&amp;quot;&quot;/&gt;&lt;property id=&quot;20307&quot; value=&quot;427&quot;/&gt;&lt;/object&gt;&lt;object type=&quot;3&quot; unique_id=&quot;10036&quot;&gt;&lt;property id=&quot;20148&quot; value=&quot;5&quot;/&gt;&lt;property id=&quot;20300&quot; value=&quot;Slide 34 - &amp;quot;Reaching for Excellence at [College Name]&amp;quot;&quot;/&gt;&lt;property id=&quot;20307&quot; value=&quot;274&quot;/&gt;&lt;/object&gt;&lt;object type=&quot;3&quot; unique_id=&quot;10037&quot;&gt;&lt;property id=&quot;20148&quot; value=&quot;5&quot;/&gt;&lt;property id=&quot;20300&quot; value=&quot;Slide 35 - &amp;quot;Community College Students and Stories&amp;quot;&quot;/&gt;&lt;property id=&quot;20307&quot; value=&quot;388&quot;/&gt;&lt;/object&gt;&lt;object type=&quot;3&quot; unique_id=&quot;10038&quot;&gt;&lt;property id=&quot;20148&quot; value=&quot;5&quot;/&gt;&lt;property id=&quot;20300&quot; value=&quot;Slide 36 - &amp;quot;Giving Voice to Students&amp;quot;&quot;/&gt;&lt;property id=&quot;20307&quot; value=&quot;389&quot;/&gt;&lt;/object&gt;&lt;object type=&quot;3&quot; unique_id=&quot;10039&quot;&gt;&lt;property id=&quot;20148&quot; value=&quot;5&quot;/&gt;&lt;property id=&quot;20300&quot; value=&quot;Slide 37 - &amp;quot;Student Aspirations&amp;quot;&quot;/&gt;&lt;property id=&quot;20307&quot; value=&quot;392&quot;/&gt;&lt;/object&gt;&lt;object type=&quot;3&quot; unique_id=&quot;10040&quot;&gt;&lt;property id=&quot;20148&quot; value=&quot;5&quot;/&gt;&lt;property id=&quot;20300&quot; value=&quot;Slide 38 - &amp;quot;Student Persistence&amp;quot;&quot;/&gt;&lt;property id=&quot;20307&quot; value=&quot;394&quot;/&gt;&lt;/object&gt;&lt;object type=&quot;3&quot; unique_id=&quot;10041&quot;&gt;&lt;property id=&quot;20148&quot; value=&quot;5&quot;/&gt;&lt;property id=&quot;20300&quot; value=&quot;Slide 39 - &amp;quot;Section Instructions&amp;quot;&quot;/&gt;&lt;property id=&quot;20307&quot; value=&quot;436&quot;/&gt;&lt;/object&gt;&lt;object type=&quot;3&quot; unique_id=&quot;10042&quot;&gt;&lt;property id=&quot;20148&quot; value=&quot;5&quot;/&gt;&lt;property id=&quot;20300&quot; value=&quot;Slide 40 - &amp;quot;Part-timeness &amp;quot;&quot;/&gt;&lt;property id=&quot;20307&quot; value=&quot;425&quot;/&gt;&lt;/object&gt;&lt;object type=&quot;3&quot; unique_id=&quot;10043&quot;&gt;&lt;property id=&quot;20148&quot; value=&quot;5&quot;/&gt;&lt;property id=&quot;20300&quot; value=&quot;Slide 41 - &amp;quot;Developmental Education&amp;quot;&quot;/&gt;&lt;property id=&quot;20307&quot; value=&quot;397&quot;/&gt;&lt;/object&gt;&lt;object type=&quot;3&quot; unique_id=&quot;10044&quot;&gt;&lt;property id=&quot;20148&quot; value=&quot;5&quot;/&gt;&lt;property id=&quot;20300&quot; value=&quot;Slide 42 - &amp;quot;At-Risk Students&amp;quot;&quot;/&gt;&lt;property id=&quot;20307&quot; value=&quot;398&quot;/&gt;&lt;/object&gt;&lt;object type=&quot;3&quot; unique_id=&quot;10045&quot;&gt;&lt;property id=&quot;20148&quot; value=&quot;5&quot;/&gt;&lt;property id=&quot;20300&quot; value=&quot;Slide 43 - &amp;quot;Budget Cutbacks&amp;quot;&quot;/&gt;&lt;property id=&quot;20307&quot; value=&quot;403&quot;/&gt;&lt;/object&gt;&lt;object type=&quot;3&quot; unique_id=&quot;10046&quot;&gt;&lt;property id=&quot;20148&quot; value=&quot;5&quot;/&gt;&lt;property id=&quot;20300&quot; value=&quot;Slide 44 - &amp;quot;Addressing Challenges &amp;quot;&quot;/&gt;&lt;property id=&quot;20307&quot; value=&quot;405&quot;/&gt;&lt;/object&gt;&lt;object type=&quot;3&quot; unique_id=&quot;10047&quot;&gt;&lt;property id=&quot;20148&quot; value=&quot;5&quot;/&gt;&lt;property id=&quot;20300&quot; value=&quot;Slide 45 - &amp;quot;Strategies to Promote Learning that Matters&amp;quot;&quot;/&gt;&lt;property id=&quot;20307&quot; value=&quot;322&quot;/&gt;&lt;/object&gt;&lt;object type=&quot;3&quot; unique_id=&quot;10048&quot;&gt;&lt;property id=&quot;20148&quot; value=&quot;5&quot;/&gt;&lt;property id=&quot;20300&quot; value=&quot;Slide 46 - &amp;quot;Strategies to Promote Learning that Matters&amp;quot;&quot;/&gt;&lt;property id=&quot;20307&quot; value=&quot;429&quot;/&gt;&lt;/object&gt;&lt;object type=&quot;3&quot; unique_id=&quot;10049&quot;&gt;&lt;property id=&quot;20148&quot; value=&quot;5&quot;/&gt;&lt;property id=&quot;20300&quot; value=&quot;Slide 47 - &amp;quot;Strengthen Classroom Engagement&amp;quot;&quot;/&gt;&lt;property id=&quot;20307&quot; value=&quot;326&quot;/&gt;&lt;/object&gt;&lt;object type=&quot;3&quot; unique_id=&quot;10050&quot;&gt;&lt;property id=&quot;20148&quot; value=&quot;5&quot;/&gt;&lt;property id=&quot;20300&quot; value=&quot;Slide 48 - &amp;quot;Raise Expectations&amp;quot;&quot;/&gt;&lt;property id=&quot;20307&quot; value=&quot;327&quot;/&gt;&lt;/object&gt;&lt;object type=&quot;3&quot; unique_id=&quot;10051&quot;&gt;&lt;property id=&quot;20148&quot; value=&quot;5&quot;/&gt;&lt;property id=&quot;20300&quot; value=&quot;Slide 49 - &amp;quot;Raise Expectations&amp;quot;&quot;/&gt;&lt;property id=&quot;20307&quot; value=&quot;328&quot;/&gt;&lt;/object&gt;&lt;object type=&quot;3&quot; unique_id=&quot;10052&quot;&gt;&lt;property id=&quot;20148&quot; value=&quot;5&quot;/&gt;&lt;property id=&quot;20300&quot; value=&quot;Slide 50 - &amp;quot;Raise Expectations&amp;quot;&quot;/&gt;&lt;property id=&quot;20307&quot; value=&quot;334&quot;/&gt;&lt;/object&gt;&lt;object type=&quot;3&quot; unique_id=&quot;10053&quot;&gt;&lt;property id=&quot;20148&quot; value=&quot;5&quot;/&gt;&lt;property id=&quot;20300&quot; value=&quot;Slide 51 - &amp;quot;Raising Expectations at [College Name]&amp;quot;&quot;/&gt;&lt;property id=&quot;20307&quot; value=&quot;348&quot;/&gt;&lt;/object&gt;&lt;object type=&quot;3&quot; unique_id=&quot;10054&quot;&gt;&lt;property id=&quot;20148&quot; value=&quot;5&quot;/&gt;&lt;property id=&quot;20300&quot; value=&quot;Slide 52 - &amp;quot;Promote Active, Engaged Learning&amp;quot;&quot;/&gt;&lt;property id=&quot;20307&quot; value=&quot;330&quot;/&gt;&lt;/object&gt;&lt;object type=&quot;3&quot; unique_id=&quot;10055&quot;&gt;&lt;property id=&quot;20148&quot; value=&quot;5&quot;/&gt;&lt;property id=&quot;20300&quot; value=&quot;Slide 53 - &amp;quot;Promote Active, Engaged Learning&amp;quot;&quot;/&gt;&lt;property id=&quot;20307&quot; value=&quot;335&quot;/&gt;&lt;/object&gt;&lt;object type=&quot;3&quot; unique_id=&quot;10056&quot;&gt;&lt;property id=&quot;20148&quot; value=&quot;5&quot;/&gt;&lt;property id=&quot;20300&quot; value=&quot;Slide 54 - &amp;quot;Promoting Active, Engaged Learning at [College Name]&amp;quot;&quot;/&gt;&lt;property id=&quot;20307&quot; value=&quot;349&quot;/&gt;&lt;/object&gt;&lt;object type=&quot;3&quot; unique_id=&quot;10060&quot;&gt;&lt;property id=&quot;20148&quot; value=&quot;5&quot;/&gt;&lt;property id=&quot;20300&quot; value=&quot;Slide 55 - &amp;quot;Build and Encourage Relationships&amp;quot;&quot;/&gt;&lt;property id=&quot;20307&quot; value=&quot;332&quot;/&gt;&lt;/object&gt;&lt;object type=&quot;3&quot; unique_id=&quot;10061&quot;&gt;&lt;property id=&quot;20148&quot; value=&quot;5&quot;/&gt;&lt;property id=&quot;20300&quot; value=&quot;Slide 56 - &amp;quot;Build and Encourage Relationships&amp;quot;&quot;/&gt;&lt;property id=&quot;20307&quot; value=&quot;448&quot;/&gt;&lt;/object&gt;&lt;object type=&quot;3&quot; unique_id=&quot;10062&quot;&gt;&lt;property id=&quot;20148&quot; value=&quot;5&quot;/&gt;&lt;property id=&quot;20300&quot; value=&quot;Slide 57 - &amp;quot;Building and Encouraging Relationships at [College Name]&amp;quot;&quot;/&gt;&lt;property id=&quot;20307&quot; value=&quot;351&quot;/&gt;&lt;/object&gt;&lt;object type=&quot;3&quot; unique_id=&quot;10063&quot;&gt;&lt;property id=&quot;20148&quot; value=&quot;5&quot;/&gt;&lt;property id=&quot;20300&quot; value=&quot;Slide 58 - &amp;quot;Ensure that Students &amp;#x0D;&amp;#x0A;Know Where They Stand&amp;quot;&quot;/&gt;&lt;property id=&quot;20307&quot; value=&quot;333&quot;/&gt;&lt;/object&gt;&lt;object type=&quot;3&quot; unique_id=&quot;10064&quot;&gt;&lt;property id=&quot;20148&quot; value=&quot;5&quot;/&gt;&lt;property id=&quot;20300&quot; value=&quot;Slide 59 - &amp;quot;Ensure that Students &amp;#x0D;&amp;#x0A;Know Where They Stand &amp;quot;&quot;/&gt;&lt;property id=&quot;20307&quot; value=&quot;339&quot;/&gt;&lt;/object&gt;&lt;object type=&quot;3&quot; unique_id=&quot;10065&quot;&gt;&lt;property id=&quot;20148&quot; value=&quot;5&quot;/&gt;&lt;property id=&quot;20300&quot; value=&quot;Slide 60 - &amp;quot;Ensuring that Students Know Where They Stand at [College Name]&amp;quot;&quot;/&gt;&lt;property id=&quot;20307&quot; value=&quot;353&quot;/&gt;&lt;/object&gt;&lt;object type=&quot;3&quot; unique_id=&quot;10066&quot;&gt;&lt;property id=&quot;20148&quot; value=&quot;5&quot;/&gt;&lt;property id=&quot;20300&quot; value=&quot;Slide 61 - &amp;quot;Integrate Student Support into Learning Experiences&amp;quot;&quot;/&gt;&lt;property id=&quot;20307&quot; value=&quot;340&quot;/&gt;&lt;/object&gt;&lt;object type=&quot;3&quot; unique_id=&quot;10067&quot;&gt;&lt;property id=&quot;20148&quot; value=&quot;5&quot;/&gt;&lt;property id=&quot;20300&quot; value=&quot;Slide 62 - &amp;quot;Integrate Student Support into Learning Experiences&amp;quot;&quot;/&gt;&lt;property id=&quot;20307&quot; value=&quot;346&quot;/&gt;&lt;/object&gt;&lt;object type=&quot;3&quot; unique_id=&quot;10068&quot;&gt;&lt;property id=&quot;20148&quot; value=&quot;5&quot;/&gt;&lt;property id=&quot;20300&quot; value=&quot;Slide 63 - &amp;quot;Integrating Student Support into Learning Experiences at [College Name]&amp;quot;&quot;/&gt;&lt;property id=&quot;20307&quot; value=&quot;354&quot;/&gt;&lt;/object&gt;&lt;object type=&quot;3&quot; unique_id=&quot;10069&quot;&gt;&lt;property id=&quot;20148&quot; value=&quot;5&quot;/&gt;&lt;property id=&quot;20300&quot; value=&quot;Slide 64 - &amp;quot;Focus Institutional Policies on Creating the Conditions for Learning&amp;quot;&quot;/&gt;&lt;property id=&quot;20307&quot; value=&quot;343&quot;/&gt;&lt;/object&gt;&lt;object type=&quot;3&quot; unique_id=&quot;10070&quot;&gt;&lt;property id=&quot;20148&quot; value=&quot;5&quot;/&gt;&lt;property id=&quot;20300&quot; value=&quot;Slide 65 - &amp;quot;Focus Institutional Policies on Creating the Conditions for Learning&amp;quot;&quot;/&gt;&lt;property id=&quot;20307&quot; value=&quot;344&quot;/&gt;&lt;/object&gt;&lt;object type=&quot;3&quot; unique_id=&quot;10071&quot;&gt;&lt;property id=&quot;20148&quot; value=&quot;5&quot;/&gt;&lt;property id=&quot;20300&quot; value=&quot;Slide 66 - &amp;quot;Focusing Institutional Policy on Creating the Conditions for Learning at [College Name]&amp;quot;&quot;/&gt;&lt;property id=&quot;20307&quot; value=&quot;355&quot;/&gt;&lt;/object&gt;&lt;object type=&quot;3&quot; unique_id=&quot;10072&quot;&gt;&lt;property id=&quot;20148&quot; value=&quot;5&quot;/&gt;&lt;property id=&quot;20300&quot; value=&quot;Slide 67 - &amp;quot;Expand Professional Development Focused on Engaging Entering Students&amp;quot;&quot;/&gt;&lt;property id=&quot;20307&quot; value=&quot;433&quot;/&gt;&lt;/object&gt;&lt;object type=&quot;3&quot; unique_id=&quot;10073&quot;&gt;&lt;property id=&quot;20148&quot; value=&quot;5&quot;/&gt;&lt;property id=&quot;20300&quot; value=&quot;Slide 68 - &amp;quot;Expanding Professional Development Focused on Engaging Entering Students at [College Name]&amp;quot;&quot;/&gt;&lt;property id=&quot;20307&quot; value=&quot;432&quot;/&gt;&lt;/object&gt;&lt;object type=&quot;3&quot; unique_id=&quot;10074&quot;&gt;&lt;property id=&quot;20148&quot; value=&quot;5&quot;/&gt;&lt;property id=&quot;20300&quot; value=&quot;Slide 69 - &amp;quot;Closing Remarks and Questions&amp;quot;&quot;/&gt;&lt;property id=&quot;20307&quot; value=&quot;278&quot;/&gt;&lt;/object&gt;&lt;object type=&quot;3&quot; unique_id=&quot;10075&quot;&gt;&lt;property id=&quot;20148&quot; value=&quot;5&quot;/&gt;&lt;property id=&quot;20300&quot; value=&quot;Slide 70 - &amp;quot;Closing Remarks&amp;quot;&quot;/&gt;&lt;property id=&quot;20307&quot; value=&quot;415&quot;/&gt;&lt;/object&gt;&lt;object type=&quot;3&quot; unique_id=&quot;10076&quot;&gt;&lt;property id=&quot;20148&quot; value=&quot;5&quot;/&gt;&lt;property id=&quot;20300&quot; value=&quot;Slide 71 - &amp;quot;Questions?&amp;quot;&quot;/&gt;&lt;property id=&quot;20307&quot; value=&quot;416&quot;/&gt;&lt;/object&gt;&lt;object type=&quot;3&quot; unique_id=&quot;10749&quot;&gt;&lt;property id=&quot;20148&quot; value=&quot;5&quot;/&gt;&lt;property id=&quot;20300&quot; value=&quot;Slide 10 - &amp;quot;Excluded Respondents&amp;quot;&quot;/&gt;&lt;property id=&quot;20307&quot; value=&quot;44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6605</TotalTime>
  <Words>4435</Words>
  <Application>Microsoft Office PowerPoint</Application>
  <PresentationFormat>On-screen Show (4:3)</PresentationFormat>
  <Paragraphs>406</Paragraphs>
  <Slides>31</Slides>
  <Notes>26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Equity</vt:lpstr>
      <vt:lpstr>SENSE 2012 Findings for Cuesta College</vt:lpstr>
      <vt:lpstr>Presentation Overview</vt:lpstr>
      <vt:lpstr>SENSE Overview</vt:lpstr>
      <vt:lpstr>What is Student Engagement?</vt:lpstr>
      <vt:lpstr>The Survey of Entering Student Engagement (SENSE)</vt:lpstr>
      <vt:lpstr>SENSE: A Tool for Community Colleges</vt:lpstr>
      <vt:lpstr>Student Respondent Profile:  Enrollment Status</vt:lpstr>
      <vt:lpstr>Student Respondent Profile:  Age</vt:lpstr>
      <vt:lpstr>Student Respondent Profile: Gender</vt:lpstr>
      <vt:lpstr>Student Respondent Profile:  Race &amp; Ethnicity</vt:lpstr>
      <vt:lpstr>Student Respondent Profile:  First-Generation Status</vt:lpstr>
      <vt:lpstr>Student Respondent Profile:  Orientation</vt:lpstr>
      <vt:lpstr>Student Respondent Profile:  Courses Dropped</vt:lpstr>
      <vt:lpstr>Student Respondent Profile:  Employment</vt:lpstr>
      <vt:lpstr>Student Respondent Profile: Goals</vt:lpstr>
      <vt:lpstr>Student Persistence</vt:lpstr>
      <vt:lpstr>Integrate Student Support into Learning Experiences</vt:lpstr>
      <vt:lpstr>Focus Institutional Policies on Creating the Conditions for Learning</vt:lpstr>
      <vt:lpstr>SENSE  Benchmarks</vt:lpstr>
      <vt:lpstr>SENSE Benchmarks of Effective Practice with Entering Students</vt:lpstr>
      <vt:lpstr>SENSE Benchmarks for  Effective Educational Practice</vt:lpstr>
      <vt:lpstr>Developmental Education</vt:lpstr>
      <vt:lpstr>SENSE Benchmarks for  Effective Educational Practice</vt:lpstr>
      <vt:lpstr>Early Connections</vt:lpstr>
      <vt:lpstr>High Expectations and Aspirations</vt:lpstr>
      <vt:lpstr>Clear Academic Plan and Pathway</vt:lpstr>
      <vt:lpstr>Effective Track to College Readiness</vt:lpstr>
      <vt:lpstr>Engaged Learning</vt:lpstr>
      <vt:lpstr>Engaged Learning</vt:lpstr>
      <vt:lpstr>Academic and Social Support Network</vt:lpstr>
      <vt:lpstr>What Now?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KSA MacBook</dc:creator>
  <cp:lastModifiedBy>deborah_wulff</cp:lastModifiedBy>
  <cp:revision>1241</cp:revision>
  <dcterms:created xsi:type="dcterms:W3CDTF">2010-12-17T14:40:56Z</dcterms:created>
  <dcterms:modified xsi:type="dcterms:W3CDTF">2013-05-30T21:11:12Z</dcterms:modified>
</cp:coreProperties>
</file>