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30"/>
  </p:notesMasterIdLst>
  <p:handoutMasterIdLst>
    <p:handoutMasterId r:id="rId31"/>
  </p:handoutMasterIdLst>
  <p:sldIdLst>
    <p:sldId id="256" r:id="rId3"/>
    <p:sldId id="267" r:id="rId4"/>
    <p:sldId id="273" r:id="rId5"/>
    <p:sldId id="274" r:id="rId6"/>
    <p:sldId id="268" r:id="rId7"/>
    <p:sldId id="278" r:id="rId8"/>
    <p:sldId id="279" r:id="rId9"/>
    <p:sldId id="275" r:id="rId10"/>
    <p:sldId id="276" r:id="rId11"/>
    <p:sldId id="277" r:id="rId12"/>
    <p:sldId id="280" r:id="rId13"/>
    <p:sldId id="281" r:id="rId14"/>
    <p:sldId id="282" r:id="rId15"/>
    <p:sldId id="283" r:id="rId16"/>
    <p:sldId id="284" r:id="rId17"/>
    <p:sldId id="295" r:id="rId18"/>
    <p:sldId id="285" r:id="rId19"/>
    <p:sldId id="286" r:id="rId20"/>
    <p:sldId id="261" r:id="rId21"/>
    <p:sldId id="287" r:id="rId22"/>
    <p:sldId id="288" r:id="rId23"/>
    <p:sldId id="289" r:id="rId24"/>
    <p:sldId id="291" r:id="rId25"/>
    <p:sldId id="290" r:id="rId26"/>
    <p:sldId id="292" r:id="rId27"/>
    <p:sldId id="293" r:id="rId28"/>
    <p:sldId id="294" r:id="rId2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howGuides="1">
      <p:cViewPr varScale="1">
        <p:scale>
          <a:sx n="87" d="100"/>
          <a:sy n="87" d="100"/>
        </p:scale>
        <p:origin x="96" y="594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6/7/2017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6/7/2017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0" name="Rectangle 9"/>
          <p:cNvSpPr/>
          <p:nvPr/>
        </p:nvSpPr>
        <p:spPr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2" name="Rectangle 11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0" name="Rectangle 9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0" name="Rectangle 19"/>
          <p:cNvSpPr/>
          <p:nvPr/>
        </p:nvSpPr>
        <p:spPr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4" name="Rectangle 23"/>
          <p:cNvSpPr/>
          <p:nvPr/>
        </p:nvSpPr>
        <p:spPr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1" name="Rectangle 20"/>
          <p:cNvSpPr/>
          <p:nvPr/>
        </p:nvSpPr>
        <p:spPr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7" name="Rectangle 26"/>
          <p:cNvSpPr/>
          <p:nvPr/>
        </p:nvSpPr>
        <p:spPr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8" name="Rectangle 27"/>
          <p:cNvSpPr/>
          <p:nvPr/>
        </p:nvSpPr>
        <p:spPr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6/7/2017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 dirty="0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C2C6F8EA-316C-41DE-B9A4-EDCC3A85ED9A}" type="datetimeFigureOut">
              <a:rPr lang="en-US"/>
              <a:pPr/>
              <a:t>6/7/2017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google.com/url?sa=t&amp;rct=j&amp;q=&amp;esrc=s&amp;source=web&amp;cd=1&amp;cad=rja&amp;uact=8&amp;ved=0ahUKEwjF3JG_pazUAhUhjFQKHYbxCJsQFggnMAA&amp;url=http%3A%2F%2Fwww.hanoverresearch.com%2F&amp;usg=AFQjCNFenUnAPPIrQCPAkoEmSpK0kj1YM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South County Survey Results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San Luis Obispo County Community College District Board of Trustees Meeting June 7, 2017</a:t>
            </a:r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Enrollment Likelihood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850" y="1720282"/>
            <a:ext cx="9782175" cy="4331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78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736600"/>
          </a:xfrm>
        </p:spPr>
        <p:txBody>
          <a:bodyPr/>
          <a:lstStyle/>
          <a:p>
            <a:r>
              <a:rPr lang="en-US" dirty="0"/>
              <a:t>Future Enrollment Likelihood by Age (Cuesta)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3413" y="902067"/>
            <a:ext cx="8153399" cy="568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1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Enrollment Likelihood – what would increase likelihood of attending Cuesta?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4412" y="1417637"/>
            <a:ext cx="7819612" cy="540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5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000" dirty="0"/>
              <a:t>The Cuesta Promise</a:t>
            </a:r>
          </a:p>
        </p:txBody>
      </p:sp>
    </p:spTree>
    <p:extLst>
      <p:ext uri="{BB962C8B-B14F-4D97-AF65-F5344CB8AC3E}">
        <p14:creationId xmlns:p14="http://schemas.microsoft.com/office/powerpoint/2010/main" val="221021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Familiarity with the Cuesta Promise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5413" y="1343327"/>
            <a:ext cx="7696200" cy="512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78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the Cuesta Promise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3683" y="1600200"/>
            <a:ext cx="9509258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88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Promise Effect – Percent of Headcount Residing in South County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0212" y="1799388"/>
            <a:ext cx="6851574" cy="4068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0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000" dirty="0"/>
              <a:t>Program Interest</a:t>
            </a:r>
          </a:p>
        </p:txBody>
      </p:sp>
    </p:spTree>
    <p:extLst>
      <p:ext uri="{BB962C8B-B14F-4D97-AF65-F5344CB8AC3E}">
        <p14:creationId xmlns:p14="http://schemas.microsoft.com/office/powerpoint/2010/main" val="153953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Educational Goals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4412" y="162286"/>
            <a:ext cx="5739024" cy="6695714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293812" y="1600200"/>
            <a:ext cx="49530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Personal Development (58%)</a:t>
            </a:r>
          </a:p>
          <a:p>
            <a:r>
              <a:rPr lang="en-US" sz="2400" dirty="0"/>
              <a:t>Professional Development (50%)</a:t>
            </a:r>
          </a:p>
          <a:p>
            <a:r>
              <a:rPr lang="en-US" sz="2400" dirty="0"/>
              <a:t>AA/AS/ADT (8%)</a:t>
            </a:r>
          </a:p>
          <a:p>
            <a:r>
              <a:rPr lang="en-US" sz="2400" dirty="0"/>
              <a:t>Transfer (2%)</a:t>
            </a:r>
          </a:p>
          <a:p>
            <a:pPr marL="0" indent="0">
              <a:buFont typeface="Euphemia" pitchFamily="34" charset="0"/>
              <a:buNone/>
            </a:pPr>
            <a:endParaRPr lang="en-US" sz="2400" i="1" dirty="0"/>
          </a:p>
          <a:p>
            <a:pPr marL="0" indent="0">
              <a:buFont typeface="Euphemia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in Emeritus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412" y="1600200"/>
            <a:ext cx="8991600" cy="499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78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assess familiarity and likelihood of enrollment in Cuesta College courses among South County residents</a:t>
            </a:r>
          </a:p>
          <a:p>
            <a:r>
              <a:rPr lang="en-US" sz="3200" dirty="0"/>
              <a:t>To identify what types of courses and programs South County residents would be interested in taking</a:t>
            </a:r>
          </a:p>
          <a:p>
            <a:r>
              <a:rPr lang="en-US" sz="3200" dirty="0"/>
              <a:t>To identify where, when, and how South County residents would like to have those courses and programs delivered</a:t>
            </a:r>
          </a:p>
        </p:txBody>
      </p:sp>
    </p:spTree>
    <p:extLst>
      <p:ext uri="{BB962C8B-B14F-4D97-AF65-F5344CB8AC3E}">
        <p14:creationId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 in Emeritus by Age Group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812" y="1417637"/>
            <a:ext cx="7162800" cy="5415028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1293812" y="1600200"/>
            <a:ext cx="31242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Interest in the Emeritus Program is inversely related to Age</a:t>
            </a:r>
            <a:endParaRPr lang="en-US" sz="2400" i="1" dirty="0"/>
          </a:p>
          <a:p>
            <a:pPr marL="0" indent="0">
              <a:buFont typeface="Euphemia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2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Course-taking interest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560" y="1524000"/>
            <a:ext cx="6858527" cy="5124716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293812" y="1600200"/>
            <a:ext cx="31242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Enrichment</a:t>
            </a:r>
          </a:p>
          <a:p>
            <a:r>
              <a:rPr lang="en-US" sz="2400" dirty="0"/>
              <a:t>Computer Skills</a:t>
            </a:r>
          </a:p>
          <a:p>
            <a:r>
              <a:rPr lang="en-US" sz="2400" dirty="0"/>
              <a:t>Computer Science</a:t>
            </a:r>
          </a:p>
          <a:p>
            <a:pPr marL="0" indent="0">
              <a:buFont typeface="Euphemia" pitchFamily="34" charset="0"/>
              <a:buNone/>
            </a:pPr>
            <a:endParaRPr lang="en-US" sz="2400" i="1" dirty="0"/>
          </a:p>
          <a:p>
            <a:pPr marL="0" indent="0">
              <a:buFont typeface="Euphemia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69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000" dirty="0"/>
              <a:t>Where, When &amp; How?</a:t>
            </a:r>
          </a:p>
        </p:txBody>
      </p:sp>
    </p:spTree>
    <p:extLst>
      <p:ext uri="{BB962C8B-B14F-4D97-AF65-F5344CB8AC3E}">
        <p14:creationId xmlns:p14="http://schemas.microsoft.com/office/powerpoint/2010/main" val="418648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Preferred Location for Courses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612" y="1524000"/>
            <a:ext cx="8742708" cy="5150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8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812800"/>
          </a:xfrm>
        </p:spPr>
        <p:txBody>
          <a:bodyPr/>
          <a:lstStyle/>
          <a:p>
            <a:r>
              <a:rPr lang="en-US" dirty="0"/>
              <a:t>Preferred Course Length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0612" y="1185215"/>
            <a:ext cx="8429467" cy="552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33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Preferred Course Delivery Modality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974" y="1524000"/>
            <a:ext cx="8194262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6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1"/>
            <a:ext cx="9782801" cy="889000"/>
          </a:xfrm>
        </p:spPr>
        <p:txBody>
          <a:bodyPr/>
          <a:lstStyle/>
          <a:p>
            <a:r>
              <a:rPr lang="en-US" dirty="0"/>
              <a:t>Preferred Course Meeting Days/Times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0612" y="1105877"/>
            <a:ext cx="7315199" cy="569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44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0470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 and Sample Frame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Contracted with Hanover Research </a:t>
            </a:r>
          </a:p>
          <a:p>
            <a:r>
              <a:rPr lang="en-US" dirty="0"/>
              <a:t>Random Phone and Email Survey</a:t>
            </a:r>
          </a:p>
          <a:p>
            <a:r>
              <a:rPr lang="en-US" dirty="0"/>
              <a:t>Sample Frame: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812" y="1432877"/>
            <a:ext cx="1457325" cy="5913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2412" y="3428999"/>
            <a:ext cx="10209684" cy="292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2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Responses, Confidence Level, Margin of Error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295 valid responses </a:t>
            </a:r>
          </a:p>
          <a:p>
            <a:r>
              <a:rPr lang="en-US" dirty="0"/>
              <a:t>95% CI, ± 6 ppts</a:t>
            </a:r>
          </a:p>
          <a:p>
            <a:r>
              <a:rPr lang="en-US" dirty="0"/>
              <a:t>Example: </a:t>
            </a:r>
            <a:r>
              <a:rPr lang="en-US" sz="2400" i="1" dirty="0"/>
              <a:t>30% of sample affirms an item. Given the CI, we can</a:t>
            </a:r>
          </a:p>
          <a:p>
            <a:pPr marL="0" indent="0">
              <a:buNone/>
            </a:pPr>
            <a:r>
              <a:rPr lang="en-US" sz="2400" i="1" dirty="0"/>
              <a:t>be 95% confident that the true population value lies within 30% ± 6</a:t>
            </a:r>
          </a:p>
          <a:p>
            <a:pPr marL="0" indent="0">
              <a:buNone/>
            </a:pPr>
            <a:r>
              <a:rPr lang="en-US" sz="2400" i="1" dirty="0"/>
              <a:t>or between 24% and 36%. Given the sample frame of roughly 75,000 </a:t>
            </a:r>
          </a:p>
          <a:p>
            <a:pPr marL="0" indent="0">
              <a:buNone/>
            </a:pPr>
            <a:r>
              <a:rPr lang="en-US" sz="2400" i="1" dirty="0"/>
              <a:t>residents, this means that we can be 95% confident that between</a:t>
            </a:r>
          </a:p>
          <a:p>
            <a:pPr marL="0" indent="0">
              <a:buNone/>
            </a:pPr>
            <a:r>
              <a:rPr lang="en-US" sz="2400" i="1" dirty="0"/>
              <a:t>18,000 and 27,000 South County residents would have affirmed this </a:t>
            </a:r>
          </a:p>
          <a:p>
            <a:pPr marL="0" indent="0">
              <a:buNone/>
            </a:pPr>
            <a:r>
              <a:rPr lang="en-US" sz="2400" i="1" dirty="0"/>
              <a:t>Item.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6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Validity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0012" y="1524000"/>
            <a:ext cx="3432345" cy="41151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b="5265"/>
          <a:stretch/>
        </p:blipFill>
        <p:spPr>
          <a:xfrm>
            <a:off x="5637212" y="228600"/>
            <a:ext cx="6248402" cy="2590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0511" y="2971800"/>
            <a:ext cx="5839252" cy="314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SALIENT FINDINGS</a:t>
            </a:r>
          </a:p>
        </p:txBody>
      </p:sp>
    </p:spTree>
    <p:extLst>
      <p:ext uri="{BB962C8B-B14F-4D97-AF65-F5344CB8AC3E}">
        <p14:creationId xmlns:p14="http://schemas.microsoft.com/office/powerpoint/2010/main" val="138718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Past Enrollment Patterns and Future Likelihoods of Enrollment</a:t>
            </a:r>
          </a:p>
        </p:txBody>
      </p:sp>
    </p:spTree>
    <p:extLst>
      <p:ext uri="{BB962C8B-B14F-4D97-AF65-F5344CB8AC3E}">
        <p14:creationId xmlns:p14="http://schemas.microsoft.com/office/powerpoint/2010/main" val="203169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Enrollment Patterns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2128" y="1410677"/>
            <a:ext cx="8528084" cy="514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35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2" y="177801"/>
            <a:ext cx="10082425" cy="660400"/>
          </a:xfrm>
        </p:spPr>
        <p:txBody>
          <a:bodyPr>
            <a:normAutofit/>
          </a:bodyPr>
          <a:lstStyle/>
          <a:p>
            <a:r>
              <a:rPr lang="en-US" dirty="0"/>
              <a:t>Past Enrollment Locations (Cuesta)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5412" y="846207"/>
            <a:ext cx="7010400" cy="583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0C675A-9AD3-40BB-AC57-0E9EFA3E4F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0</TotalTime>
  <Words>313</Words>
  <Application>Microsoft Office PowerPoint</Application>
  <PresentationFormat>Custom</PresentationFormat>
  <Paragraphs>60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Euphemia</vt:lpstr>
      <vt:lpstr>Math 16x9</vt:lpstr>
      <vt:lpstr>South County Survey Results   </vt:lpstr>
      <vt:lpstr>Purpose</vt:lpstr>
      <vt:lpstr>Methodology and Sample Frame</vt:lpstr>
      <vt:lpstr>Responses, Confidence Level, Margin of Error</vt:lpstr>
      <vt:lpstr>External Validity</vt:lpstr>
      <vt:lpstr>PowerPoint Presentation</vt:lpstr>
      <vt:lpstr>PowerPoint Presentation</vt:lpstr>
      <vt:lpstr>Past Enrollment Patterns</vt:lpstr>
      <vt:lpstr>Past Enrollment Locations (Cuesta)</vt:lpstr>
      <vt:lpstr>Future Enrollment Likelihood</vt:lpstr>
      <vt:lpstr>Future Enrollment Likelihood by Age (Cuesta)</vt:lpstr>
      <vt:lpstr>Future Enrollment Likelihood – what would increase likelihood of attending Cuesta?</vt:lpstr>
      <vt:lpstr>PowerPoint Presentation</vt:lpstr>
      <vt:lpstr>Familiarity with the Cuesta Promise</vt:lpstr>
      <vt:lpstr>Impact of the Cuesta Promise</vt:lpstr>
      <vt:lpstr>Promise Effect – Percent of Headcount Residing in South County</vt:lpstr>
      <vt:lpstr>PowerPoint Presentation</vt:lpstr>
      <vt:lpstr>Educational Goals</vt:lpstr>
      <vt:lpstr>Interest in Emeritus</vt:lpstr>
      <vt:lpstr>Interest in Emeritus by Age Group</vt:lpstr>
      <vt:lpstr>Course-taking interest</vt:lpstr>
      <vt:lpstr>PowerPoint Presentation</vt:lpstr>
      <vt:lpstr>Preferred Location for Courses</vt:lpstr>
      <vt:lpstr>Preferred Course Length</vt:lpstr>
      <vt:lpstr>Preferred Course Delivery Modality</vt:lpstr>
      <vt:lpstr>Preferred Course Meeting Days/Times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2017-06-07T17:08:28Z</dcterms:created>
  <dcterms:modified xsi:type="dcterms:W3CDTF">2017-06-07T22:32:21Z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TC027879479991</vt:lpwstr>
  </property>
</Properties>
</file>